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65" r:id="rId4"/>
    <p:sldId id="267" r:id="rId5"/>
    <p:sldId id="276" r:id="rId6"/>
    <p:sldId id="271" r:id="rId7"/>
    <p:sldId id="275" r:id="rId8"/>
    <p:sldId id="277" r:id="rId9"/>
    <p:sldId id="272" r:id="rId10"/>
    <p:sldId id="273" r:id="rId11"/>
    <p:sldId id="274" r:id="rId12"/>
    <p:sldId id="278" r:id="rId13"/>
    <p:sldId id="279" r:id="rId14"/>
    <p:sldId id="281" r:id="rId15"/>
    <p:sldId id="282" r:id="rId16"/>
    <p:sldId id="304" r:id="rId17"/>
    <p:sldId id="283" r:id="rId18"/>
    <p:sldId id="284" r:id="rId19"/>
    <p:sldId id="285" r:id="rId20"/>
    <p:sldId id="259" r:id="rId21"/>
    <p:sldId id="286" r:id="rId22"/>
    <p:sldId id="289" r:id="rId23"/>
    <p:sldId id="290" r:id="rId24"/>
    <p:sldId id="288" r:id="rId25"/>
    <p:sldId id="287" r:id="rId26"/>
    <p:sldId id="291" r:id="rId27"/>
    <p:sldId id="302" r:id="rId28"/>
    <p:sldId id="303" r:id="rId29"/>
    <p:sldId id="305" r:id="rId30"/>
    <p:sldId id="292" r:id="rId31"/>
    <p:sldId id="268" r:id="rId32"/>
    <p:sldId id="293" r:id="rId33"/>
    <p:sldId id="298" r:id="rId34"/>
    <p:sldId id="297" r:id="rId35"/>
    <p:sldId id="295" r:id="rId36"/>
    <p:sldId id="299" r:id="rId37"/>
    <p:sldId id="294" r:id="rId38"/>
    <p:sldId id="296" r:id="rId39"/>
    <p:sldId id="300" r:id="rId40"/>
    <p:sldId id="301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98" autoAdjust="0"/>
    <p:restoredTop sz="94660"/>
  </p:normalViewPr>
  <p:slideViewPr>
    <p:cSldViewPr snapToGrid="0">
      <p:cViewPr>
        <p:scale>
          <a:sx n="100" d="100"/>
          <a:sy n="100" d="100"/>
        </p:scale>
        <p:origin x="1008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7154588605062328E-2"/>
          <c:y val="9.5746871863338995E-2"/>
          <c:w val="0.96824782786276975"/>
          <c:h val="0.9042531281366610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25400" cap="rnd">
              <a:gradFill flip="none" rotWithShape="1">
                <a:gsLst>
                  <a:gs pos="0">
                    <a:srgbClr val="88D959"/>
                  </a:gs>
                  <a:gs pos="100000">
                    <a:srgbClr val="28C84E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dLbls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altLang="ko-KR" dirty="0" smtClean="0"/>
                      <a:t>485</a:t>
                    </a:r>
                  </a:p>
                </c:rich>
              </c:tx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3404-4979-AA26-88F6A86A3C4E}"/>
                </c:ext>
              </c:extLst>
            </c:dLbl>
            <c:dLbl>
              <c:idx val="5"/>
              <c:layout>
                <c:manualLayout>
                  <c:x val="-3.351217890132939E-2"/>
                  <c:y val="0.1049082779921667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1000" b="0">
                      <a:solidFill>
                        <a:schemeClr val="tx1"/>
                      </a:solidFill>
                    </a:defRPr>
                  </a:pPr>
                  <a:endParaRPr lang="ko-KR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2791-4885-93E3-7AE4D0C6EB24}"/>
                </c:ext>
              </c:extLst>
            </c:dLbl>
            <c:dLbl>
              <c:idx val="6"/>
              <c:layout>
                <c:manualLayout>
                  <c:x val="-2.6729555817341141E-2"/>
                  <c:y val="0.1029062979441151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3404-4979-AA26-88F6A86A3C4E}"/>
                </c:ext>
              </c:extLst>
            </c:dLbl>
            <c:dLbl>
              <c:idx val="7"/>
              <c:layout/>
              <c:tx>
                <c:rich>
                  <a:bodyPr/>
                  <a:lstStyle/>
                  <a:p>
                    <a:r>
                      <a:rPr lang="en-US" altLang="ko-KR" dirty="0" smtClean="0"/>
                      <a:t>1567</a:t>
                    </a:r>
                  </a:p>
                </c:rich>
              </c:tx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3404-4979-AA26-88F6A86A3C4E}"/>
                </c:ext>
              </c:extLst>
            </c:dLbl>
            <c:dLbl>
              <c:idx val="8"/>
              <c:layout>
                <c:manualLayout>
                  <c:x val="-0.2612482126618208"/>
                  <c:y val="-0.45851854161819067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 smtClean="0"/>
                      <a:t>1235</a:t>
                    </a:r>
                    <a:endParaRPr lang="en-US" altLang="ko-KR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404-4979-AA26-88F6A86A3C4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2E2E31"/>
                    </a:solidFill>
                  </a:defRPr>
                </a:pPr>
                <a:endParaRPr lang="ko-KR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18</c:v>
                </c:pt>
                <c:pt idx="1">
                  <c:v>19</c:v>
                </c:pt>
                <c:pt idx="2">
                  <c:v>20</c:v>
                </c:pt>
                <c:pt idx="3">
                  <c:v>21</c:v>
                </c:pt>
                <c:pt idx="4">
                  <c:v>22</c:v>
                </c:pt>
                <c:pt idx="5">
                  <c:v>23</c:v>
                </c:pt>
                <c:pt idx="6">
                  <c:v>24</c:v>
                </c:pt>
                <c:pt idx="7">
                  <c:v>25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334</c:v>
                </c:pt>
                <c:pt idx="1">
                  <c:v>485</c:v>
                </c:pt>
                <c:pt idx="2">
                  <c:v>724</c:v>
                </c:pt>
                <c:pt idx="3">
                  <c:v>907</c:v>
                </c:pt>
                <c:pt idx="4">
                  <c:v>1071</c:v>
                </c:pt>
                <c:pt idx="5">
                  <c:v>1235</c:v>
                </c:pt>
                <c:pt idx="6">
                  <c:v>1399</c:v>
                </c:pt>
                <c:pt idx="7">
                  <c:v>1567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2791-4885-93E3-7AE4D0C6EB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578502224"/>
        <c:axId val="-578516368"/>
      </c:lineChart>
      <c:catAx>
        <c:axId val="-578502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578516368"/>
        <c:crosses val="autoZero"/>
        <c:auto val="1"/>
        <c:lblAlgn val="ctr"/>
        <c:lblOffset val="100"/>
        <c:noMultiLvlLbl val="0"/>
      </c:catAx>
      <c:valAx>
        <c:axId val="-578516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578502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422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46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985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119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450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49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837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345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461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330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952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619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8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0039" y="84772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3ABFB365-5A06-4541-B46F-E5B56CDB07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6050690"/>
              </p:ext>
            </p:extLst>
          </p:nvPr>
        </p:nvGraphicFramePr>
        <p:xfrm>
          <a:off x="2004273" y="2161783"/>
          <a:ext cx="9933727" cy="2918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E256AC5E-8A78-4657-8B25-E08B7CAB722B}"/>
              </a:ext>
            </a:extLst>
          </p:cNvPr>
          <p:cNvSpPr/>
          <p:nvPr/>
        </p:nvSpPr>
        <p:spPr>
          <a:xfrm>
            <a:off x="7855424" y="3549031"/>
            <a:ext cx="1033978" cy="199490"/>
          </a:xfrm>
          <a:prstGeom prst="roundRect">
            <a:avLst>
              <a:gd name="adj" fmla="val 50000"/>
            </a:avLst>
          </a:prstGeom>
          <a:solidFill>
            <a:srgbClr val="164B2D"/>
          </a:solidFill>
          <a:ln w="28575" cmpd="dbl">
            <a:noFill/>
          </a:ln>
          <a:effectLst>
            <a:outerShdw blurRad="50800" dist="38100" dir="5400000" algn="t" rotWithShape="0">
              <a:srgbClr val="164B2D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smtClean="0">
                <a:solidFill>
                  <a:prstClr val="white"/>
                </a:solidFill>
              </a:rPr>
              <a:t>단위 </a:t>
            </a:r>
            <a:r>
              <a:rPr lang="en-US" altLang="ko-KR" sz="800" b="1" dirty="0" err="1" smtClean="0">
                <a:solidFill>
                  <a:prstClr val="white"/>
                </a:solidFill>
              </a:rPr>
              <a:t>GWh</a:t>
            </a:r>
            <a:endParaRPr lang="ko-KR" altLang="en-US" sz="800" b="1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D4AE46D-06F7-4EF4-A0ED-F62BC5323E56}"/>
              </a:ext>
            </a:extLst>
          </p:cNvPr>
          <p:cNvSpPr/>
          <p:nvPr/>
        </p:nvSpPr>
        <p:spPr>
          <a:xfrm>
            <a:off x="7179214" y="5079894"/>
            <a:ext cx="470662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공급증가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LG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화학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 CATL, SK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이노베이션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 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삼성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SDI, 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파나소닉 등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세계 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10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위권 내 배터리 회사들의 공급량이 늘어나고 있음을 확인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기업에서 투자를 늘이고 있는 것은 전기차 수요가 올라가고 있다는 것을 가장 편하고 확실하게 보여 줌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</p:txBody>
      </p:sp>
      <p:cxnSp>
        <p:nvCxnSpPr>
          <p:cNvPr id="17" name="연결선: 구부러짐 40">
            <a:extLst>
              <a:ext uri="{FF2B5EF4-FFF2-40B4-BE49-F238E27FC236}">
                <a16:creationId xmlns:a16="http://schemas.microsoft.com/office/drawing/2014/main" id="{0BC88FCB-2313-4077-87AD-3F94802A3AF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993122" y="3455529"/>
            <a:ext cx="1095453" cy="2049130"/>
          </a:xfrm>
          <a:prstGeom prst="curvedConnector3">
            <a:avLst>
              <a:gd name="adj1" fmla="val 50000"/>
            </a:avLst>
          </a:prstGeom>
          <a:ln w="15875">
            <a:solidFill>
              <a:srgbClr val="28C84E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2073382" y="2335459"/>
            <a:ext cx="457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D4AE46D-06F7-4EF4-A0ED-F62BC5323E56}"/>
              </a:ext>
            </a:extLst>
          </p:cNvPr>
          <p:cNvSpPr/>
          <p:nvPr/>
        </p:nvSpPr>
        <p:spPr>
          <a:xfrm>
            <a:off x="2004273" y="1192287"/>
            <a:ext cx="8592079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확정된 전기차 보급 증가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전기차의 시대가 올 것은 확정된 것이나 다름이 없다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 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하지만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 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소비자들이 가장 우려하는 것은 전기차를 위한 인프라가 없다는 것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이를 해소하기 위해서 전기차 커뮤니티를 만들었다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785256" y="378365"/>
            <a:ext cx="6772276" cy="5048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0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전기차 커뮤니티</a:t>
            </a:r>
            <a:r>
              <a:rPr lang="en-US" altLang="ko-KR" sz="80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8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with clean $ New EC</a:t>
            </a:r>
            <a:endParaRPr lang="ko-KR" altLang="en-US" sz="44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D4AE46D-06F7-4EF4-A0ED-F62BC5323E56}"/>
              </a:ext>
            </a:extLst>
          </p:cNvPr>
          <p:cNvSpPr/>
          <p:nvPr/>
        </p:nvSpPr>
        <p:spPr>
          <a:xfrm>
            <a:off x="3063971" y="4810841"/>
            <a:ext cx="37326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전기차 배터리 수급전망 </a:t>
            </a:r>
            <a:r>
              <a:rPr lang="en-US" altLang="ko-KR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(2018~2025)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61353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17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28221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7748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Log in_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(JSP)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991" y="820018"/>
            <a:ext cx="9091448" cy="4808637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33761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59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8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32063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Log in_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_(Action 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및 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DB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연결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49" y="778689"/>
            <a:ext cx="4778154" cy="571549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r="21738"/>
          <a:stretch/>
        </p:blipFill>
        <p:spPr>
          <a:xfrm>
            <a:off x="6538079" y="778689"/>
            <a:ext cx="5653920" cy="6066046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33761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723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8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9476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Log out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900479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902416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140" y="961876"/>
            <a:ext cx="7413719" cy="567491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887" y="4798213"/>
            <a:ext cx="4667901" cy="183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22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rgbClr val="E2E8E6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u="sng" kern="0" dirty="0" smtClean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충전소</a:t>
            </a:r>
            <a:endParaRPr lang="ko-KR" altLang="en-US" sz="3200" u="sng" kern="0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rgbClr val="E2E8E6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869316" y="1485900"/>
            <a:ext cx="6493759" cy="942975"/>
            <a:chOff x="2469265" y="1466850"/>
            <a:chExt cx="8617157" cy="1409700"/>
          </a:xfrm>
          <a:solidFill>
            <a:schemeClr val="bg1"/>
          </a:solidFill>
        </p:grpSpPr>
        <p:sp>
          <p:nvSpPr>
            <p:cNvPr id="32" name="사각형: 둥근 대각선 방향 모서리 10">
              <a:extLst>
                <a:ext uri="{FF2B5EF4-FFF2-40B4-BE49-F238E27FC236}">
                  <a16:creationId xmlns:a16="http://schemas.microsoft.com/office/drawing/2014/main" id="{A731C59D-1649-457F-9B34-F94E4BC2ECB0}"/>
                </a:ext>
              </a:extLst>
            </p:cNvPr>
            <p:cNvSpPr/>
            <p:nvPr/>
          </p:nvSpPr>
          <p:spPr>
            <a:xfrm flipH="1">
              <a:off x="2469265" y="1466850"/>
              <a:ext cx="8617157" cy="1409700"/>
            </a:xfrm>
            <a:prstGeom prst="round2DiagRect">
              <a:avLst>
                <a:gd name="adj1" fmla="val 23424"/>
                <a:gd name="adj2" fmla="val 0"/>
              </a:avLst>
            </a:prstGeom>
            <a:gradFill flip="none" rotWithShape="1">
              <a:gsLst>
                <a:gs pos="33000">
                  <a:srgbClr val="28C84E"/>
                </a:gs>
                <a:gs pos="98000">
                  <a:srgbClr val="88D959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bIns="180000" rtlCol="0" anchor="ctr"/>
            <a:lstStyle/>
            <a:p>
              <a:r>
                <a:rPr lang="en-US" altLang="ko-KR" sz="2800" b="1" dirty="0">
                  <a:solidFill>
                    <a:prstClr val="white"/>
                  </a:solidFill>
                </a:rPr>
                <a:t>01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FD73D39-AB87-4033-B998-1323D4BAA486}"/>
                </a:ext>
              </a:extLst>
            </p:cNvPr>
            <p:cNvGrpSpPr/>
            <p:nvPr/>
          </p:nvGrpSpPr>
          <p:grpSpPr>
            <a:xfrm>
              <a:off x="3606151" y="1466850"/>
              <a:ext cx="7480270" cy="1276350"/>
              <a:chOff x="2570398" y="381000"/>
              <a:chExt cx="7480270" cy="1276350"/>
            </a:xfrm>
            <a:grpFill/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4" name="사각형: 둥근 대각선 방향 모서리 14">
                <a:extLst>
                  <a:ext uri="{FF2B5EF4-FFF2-40B4-BE49-F238E27FC236}">
                    <a16:creationId xmlns:a16="http://schemas.microsoft.com/office/drawing/2014/main" id="{58385261-F346-4C4B-96C9-A65E64E35691}"/>
                  </a:ext>
                </a:extLst>
              </p:cNvPr>
              <p:cNvSpPr/>
              <p:nvPr/>
            </p:nvSpPr>
            <p:spPr>
              <a:xfrm flipH="1">
                <a:off x="2806369" y="381000"/>
                <a:ext cx="7244299" cy="1276350"/>
              </a:xfrm>
              <a:prstGeom prst="round2DiagRect">
                <a:avLst>
                  <a:gd name="adj1" fmla="val 2342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1">
                  <a:lnSpc>
                    <a:spcPct val="150000"/>
                  </a:lnSpc>
                  <a:defRPr/>
                </a:pPr>
                <a:r>
                  <a:rPr lang="ko-KR" altLang="en-US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충전소 검색</a:t>
                </a:r>
                <a:endParaRPr lang="en-US" altLang="ko-KR" sz="1050" b="1" dirty="0">
                  <a:solidFill>
                    <a:srgbClr val="44546A">
                      <a:lumMod val="75000"/>
                    </a:srgbClr>
                  </a:solidFill>
                </a:endParaRPr>
              </a:p>
            </p:txBody>
          </p:sp>
          <p:sp>
            <p:nvSpPr>
              <p:cNvPr id="35" name="이등변 삼각형 34">
                <a:extLst>
                  <a:ext uri="{FF2B5EF4-FFF2-40B4-BE49-F238E27FC236}">
                    <a16:creationId xmlns:a16="http://schemas.microsoft.com/office/drawing/2014/main" id="{0954721F-4D62-40CC-917A-8D7E8832DAD4}"/>
                  </a:ext>
                </a:extLst>
              </p:cNvPr>
              <p:cNvSpPr/>
              <p:nvPr/>
            </p:nvSpPr>
            <p:spPr>
              <a:xfrm rot="16200000" flipH="1">
                <a:off x="2500032" y="901190"/>
                <a:ext cx="376702" cy="2359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40" name="그룹 39"/>
          <p:cNvGrpSpPr/>
          <p:nvPr/>
        </p:nvGrpSpPr>
        <p:grpSpPr>
          <a:xfrm>
            <a:off x="2869316" y="2887269"/>
            <a:ext cx="6493759" cy="942975"/>
            <a:chOff x="2469265" y="1466850"/>
            <a:chExt cx="8617157" cy="1409700"/>
          </a:xfrm>
          <a:solidFill>
            <a:schemeClr val="bg1"/>
          </a:solidFill>
        </p:grpSpPr>
        <p:sp>
          <p:nvSpPr>
            <p:cNvPr id="41" name="사각형: 둥근 대각선 방향 모서리 10">
              <a:extLst>
                <a:ext uri="{FF2B5EF4-FFF2-40B4-BE49-F238E27FC236}">
                  <a16:creationId xmlns:a16="http://schemas.microsoft.com/office/drawing/2014/main" id="{A731C59D-1649-457F-9B34-F94E4BC2ECB0}"/>
                </a:ext>
              </a:extLst>
            </p:cNvPr>
            <p:cNvSpPr/>
            <p:nvPr/>
          </p:nvSpPr>
          <p:spPr>
            <a:xfrm flipH="1">
              <a:off x="2469265" y="1466850"/>
              <a:ext cx="8617157" cy="1409700"/>
            </a:xfrm>
            <a:prstGeom prst="round2DiagRect">
              <a:avLst>
                <a:gd name="adj1" fmla="val 23424"/>
                <a:gd name="adj2" fmla="val 0"/>
              </a:avLst>
            </a:prstGeom>
            <a:gradFill flip="none" rotWithShape="1">
              <a:gsLst>
                <a:gs pos="33000">
                  <a:srgbClr val="28C84E"/>
                </a:gs>
                <a:gs pos="98000">
                  <a:srgbClr val="88D959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bIns="180000" rtlCol="0" anchor="ctr"/>
            <a:lstStyle/>
            <a:p>
              <a:r>
                <a:rPr lang="en-US" altLang="ko-KR" sz="2800" b="1" dirty="0">
                  <a:solidFill>
                    <a:prstClr val="white"/>
                  </a:solidFill>
                </a:rPr>
                <a:t>02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2FD73D39-AB87-4033-B998-1323D4BAA486}"/>
                </a:ext>
              </a:extLst>
            </p:cNvPr>
            <p:cNvGrpSpPr/>
            <p:nvPr/>
          </p:nvGrpSpPr>
          <p:grpSpPr>
            <a:xfrm>
              <a:off x="3606151" y="1466850"/>
              <a:ext cx="7480270" cy="1276350"/>
              <a:chOff x="2570398" y="381000"/>
              <a:chExt cx="7480270" cy="1276350"/>
            </a:xfrm>
            <a:grpFill/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3" name="사각형: 둥근 대각선 방향 모서리 14">
                <a:extLst>
                  <a:ext uri="{FF2B5EF4-FFF2-40B4-BE49-F238E27FC236}">
                    <a16:creationId xmlns:a16="http://schemas.microsoft.com/office/drawing/2014/main" id="{58385261-F346-4C4B-96C9-A65E64E35691}"/>
                  </a:ext>
                </a:extLst>
              </p:cNvPr>
              <p:cNvSpPr/>
              <p:nvPr/>
            </p:nvSpPr>
            <p:spPr>
              <a:xfrm flipH="1">
                <a:off x="2806369" y="381000"/>
                <a:ext cx="7244299" cy="1276350"/>
              </a:xfrm>
              <a:prstGeom prst="round2DiagRect">
                <a:avLst>
                  <a:gd name="adj1" fmla="val 2342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1">
                  <a:lnSpc>
                    <a:spcPct val="150000"/>
                  </a:lnSpc>
                  <a:defRPr/>
                </a:pPr>
                <a:r>
                  <a:rPr lang="ko-KR" altLang="en-US" sz="110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충전소 위치 확인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44" name="이등변 삼각형 43">
                <a:extLst>
                  <a:ext uri="{FF2B5EF4-FFF2-40B4-BE49-F238E27FC236}">
                    <a16:creationId xmlns:a16="http://schemas.microsoft.com/office/drawing/2014/main" id="{0954721F-4D62-40CC-917A-8D7E8832DAD4}"/>
                  </a:ext>
                </a:extLst>
              </p:cNvPr>
              <p:cNvSpPr/>
              <p:nvPr/>
            </p:nvSpPr>
            <p:spPr>
              <a:xfrm rot="16200000" flipH="1">
                <a:off x="2500032" y="901190"/>
                <a:ext cx="376702" cy="2359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9" name="모서리가 둥근 직사각형 18"/>
          <p:cNvSpPr/>
          <p:nvPr/>
        </p:nvSpPr>
        <p:spPr>
          <a:xfrm>
            <a:off x="176212" y="210264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768272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9864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0935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충전소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76212" y="210264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768272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256" y="1111598"/>
            <a:ext cx="10173957" cy="4634803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255" y="1111598"/>
            <a:ext cx="10194527" cy="508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845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1194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충전소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데이터베이스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998245"/>
            <a:ext cx="9876376" cy="3795089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176212" y="210264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768272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569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1194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충전소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데이터베이스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76212" y="210264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14131"/>
          <a:stretch/>
        </p:blipFill>
        <p:spPr>
          <a:xfrm>
            <a:off x="2098537" y="870834"/>
            <a:ext cx="8215585" cy="367155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8537" y="4578387"/>
            <a:ext cx="6932640" cy="212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653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28221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7764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충전소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(JSP)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870834"/>
            <a:ext cx="8237934" cy="5822185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176212" y="210264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768272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128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28221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8694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충전소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(Java)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176212" y="210264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38" name="표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183550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49" y="715748"/>
            <a:ext cx="8207451" cy="614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18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rgbClr val="E2E8E6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u="sng" kern="0" dirty="0" smtClean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보조금</a:t>
            </a:r>
            <a:endParaRPr lang="ko-KR" altLang="en-US" sz="3200" u="sng" kern="0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rgbClr val="E2E8E6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869316" y="1485900"/>
            <a:ext cx="6493759" cy="942975"/>
            <a:chOff x="2469265" y="1466850"/>
            <a:chExt cx="8617157" cy="1409700"/>
          </a:xfrm>
          <a:solidFill>
            <a:schemeClr val="bg1"/>
          </a:solidFill>
        </p:grpSpPr>
        <p:sp>
          <p:nvSpPr>
            <p:cNvPr id="32" name="사각형: 둥근 대각선 방향 모서리 10">
              <a:extLst>
                <a:ext uri="{FF2B5EF4-FFF2-40B4-BE49-F238E27FC236}">
                  <a16:creationId xmlns:a16="http://schemas.microsoft.com/office/drawing/2014/main" id="{A731C59D-1649-457F-9B34-F94E4BC2ECB0}"/>
                </a:ext>
              </a:extLst>
            </p:cNvPr>
            <p:cNvSpPr/>
            <p:nvPr/>
          </p:nvSpPr>
          <p:spPr>
            <a:xfrm flipH="1">
              <a:off x="2469265" y="1466850"/>
              <a:ext cx="8617157" cy="1409700"/>
            </a:xfrm>
            <a:prstGeom prst="round2DiagRect">
              <a:avLst>
                <a:gd name="adj1" fmla="val 23424"/>
                <a:gd name="adj2" fmla="val 0"/>
              </a:avLst>
            </a:prstGeom>
            <a:gradFill flip="none" rotWithShape="1">
              <a:gsLst>
                <a:gs pos="33000">
                  <a:srgbClr val="28C84E"/>
                </a:gs>
                <a:gs pos="98000">
                  <a:srgbClr val="88D959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bIns="180000" rtlCol="0" anchor="ctr"/>
            <a:lstStyle/>
            <a:p>
              <a:r>
                <a:rPr lang="en-US" altLang="ko-KR" sz="2800" b="1" dirty="0">
                  <a:solidFill>
                    <a:prstClr val="white"/>
                  </a:solidFill>
                </a:rPr>
                <a:t>01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FD73D39-AB87-4033-B998-1323D4BAA486}"/>
                </a:ext>
              </a:extLst>
            </p:cNvPr>
            <p:cNvGrpSpPr/>
            <p:nvPr/>
          </p:nvGrpSpPr>
          <p:grpSpPr>
            <a:xfrm>
              <a:off x="3606151" y="1466850"/>
              <a:ext cx="7480270" cy="1276350"/>
              <a:chOff x="2570398" y="381000"/>
              <a:chExt cx="7480270" cy="1276350"/>
            </a:xfrm>
            <a:grpFill/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4" name="사각형: 둥근 대각선 방향 모서리 14">
                <a:extLst>
                  <a:ext uri="{FF2B5EF4-FFF2-40B4-BE49-F238E27FC236}">
                    <a16:creationId xmlns:a16="http://schemas.microsoft.com/office/drawing/2014/main" id="{58385261-F346-4C4B-96C9-A65E64E35691}"/>
                  </a:ext>
                </a:extLst>
              </p:cNvPr>
              <p:cNvSpPr/>
              <p:nvPr/>
            </p:nvSpPr>
            <p:spPr>
              <a:xfrm flipH="1">
                <a:off x="2806369" y="381000"/>
                <a:ext cx="7244299" cy="1276350"/>
              </a:xfrm>
              <a:prstGeom prst="round2DiagRect">
                <a:avLst>
                  <a:gd name="adj1" fmla="val 2342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1">
                  <a:lnSpc>
                    <a:spcPct val="150000"/>
                  </a:lnSpc>
                  <a:defRPr/>
                </a:pPr>
                <a:r>
                  <a:rPr lang="ko-KR" altLang="en-US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보조금 조회 </a:t>
                </a:r>
                <a:r>
                  <a:rPr lang="en-US" altLang="ko-KR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_(</a:t>
                </a:r>
                <a:r>
                  <a:rPr lang="ko-KR" altLang="en-US" sz="1050" b="1" dirty="0" err="1" smtClean="0">
                    <a:solidFill>
                      <a:srgbClr val="44546A">
                        <a:lumMod val="75000"/>
                      </a:srgbClr>
                    </a:solidFill>
                  </a:rPr>
                  <a:t>차종별</a:t>
                </a:r>
                <a:r>
                  <a:rPr lang="en-US" altLang="ko-KR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/</a:t>
                </a:r>
                <a:r>
                  <a:rPr lang="ko-KR" altLang="en-US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시도별</a:t>
                </a:r>
                <a:r>
                  <a:rPr lang="en-US" altLang="ko-KR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)</a:t>
                </a:r>
                <a:endParaRPr lang="en-US" altLang="ko-KR" sz="1050" b="1" dirty="0">
                  <a:solidFill>
                    <a:srgbClr val="44546A">
                      <a:lumMod val="75000"/>
                    </a:srgbClr>
                  </a:solidFill>
                </a:endParaRPr>
              </a:p>
            </p:txBody>
          </p:sp>
          <p:sp>
            <p:nvSpPr>
              <p:cNvPr id="35" name="이등변 삼각형 34">
                <a:extLst>
                  <a:ext uri="{FF2B5EF4-FFF2-40B4-BE49-F238E27FC236}">
                    <a16:creationId xmlns:a16="http://schemas.microsoft.com/office/drawing/2014/main" id="{0954721F-4D62-40CC-917A-8D7E8832DAD4}"/>
                  </a:ext>
                </a:extLst>
              </p:cNvPr>
              <p:cNvSpPr/>
              <p:nvPr/>
            </p:nvSpPr>
            <p:spPr>
              <a:xfrm rot="16200000" flipH="1">
                <a:off x="2500032" y="901190"/>
                <a:ext cx="376702" cy="2359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40" name="그룹 39"/>
          <p:cNvGrpSpPr/>
          <p:nvPr/>
        </p:nvGrpSpPr>
        <p:grpSpPr>
          <a:xfrm>
            <a:off x="2869316" y="2887269"/>
            <a:ext cx="6493759" cy="942975"/>
            <a:chOff x="2469265" y="1466850"/>
            <a:chExt cx="8617157" cy="1409700"/>
          </a:xfrm>
          <a:solidFill>
            <a:schemeClr val="bg1"/>
          </a:solidFill>
        </p:grpSpPr>
        <p:sp>
          <p:nvSpPr>
            <p:cNvPr id="41" name="사각형: 둥근 대각선 방향 모서리 10">
              <a:extLst>
                <a:ext uri="{FF2B5EF4-FFF2-40B4-BE49-F238E27FC236}">
                  <a16:creationId xmlns:a16="http://schemas.microsoft.com/office/drawing/2014/main" id="{A731C59D-1649-457F-9B34-F94E4BC2ECB0}"/>
                </a:ext>
              </a:extLst>
            </p:cNvPr>
            <p:cNvSpPr/>
            <p:nvPr/>
          </p:nvSpPr>
          <p:spPr>
            <a:xfrm flipH="1">
              <a:off x="2469265" y="1466850"/>
              <a:ext cx="8617157" cy="1409700"/>
            </a:xfrm>
            <a:prstGeom prst="round2DiagRect">
              <a:avLst>
                <a:gd name="adj1" fmla="val 23424"/>
                <a:gd name="adj2" fmla="val 0"/>
              </a:avLst>
            </a:prstGeom>
            <a:gradFill flip="none" rotWithShape="1">
              <a:gsLst>
                <a:gs pos="33000">
                  <a:srgbClr val="28C84E"/>
                </a:gs>
                <a:gs pos="98000">
                  <a:srgbClr val="88D959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bIns="180000" rtlCol="0" anchor="ctr"/>
            <a:lstStyle/>
            <a:p>
              <a:r>
                <a:rPr lang="en-US" altLang="ko-KR" sz="2800" b="1" dirty="0">
                  <a:solidFill>
                    <a:prstClr val="white"/>
                  </a:solidFill>
                </a:rPr>
                <a:t>02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2FD73D39-AB87-4033-B998-1323D4BAA486}"/>
                </a:ext>
              </a:extLst>
            </p:cNvPr>
            <p:cNvGrpSpPr/>
            <p:nvPr/>
          </p:nvGrpSpPr>
          <p:grpSpPr>
            <a:xfrm>
              <a:off x="3606151" y="1466850"/>
              <a:ext cx="7480270" cy="1276350"/>
              <a:chOff x="2570398" y="381000"/>
              <a:chExt cx="7480270" cy="1276350"/>
            </a:xfrm>
            <a:grpFill/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3" name="사각형: 둥근 대각선 방향 모서리 14">
                <a:extLst>
                  <a:ext uri="{FF2B5EF4-FFF2-40B4-BE49-F238E27FC236}">
                    <a16:creationId xmlns:a16="http://schemas.microsoft.com/office/drawing/2014/main" id="{58385261-F346-4C4B-96C9-A65E64E35691}"/>
                  </a:ext>
                </a:extLst>
              </p:cNvPr>
              <p:cNvSpPr/>
              <p:nvPr/>
            </p:nvSpPr>
            <p:spPr>
              <a:xfrm flipH="1">
                <a:off x="2806369" y="381000"/>
                <a:ext cx="7244299" cy="1276350"/>
              </a:xfrm>
              <a:prstGeom prst="round2DiagRect">
                <a:avLst>
                  <a:gd name="adj1" fmla="val 2342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1">
                  <a:lnSpc>
                    <a:spcPct val="150000"/>
                  </a:lnSpc>
                  <a:defRPr/>
                </a:pPr>
                <a:r>
                  <a:rPr lang="ko-KR" altLang="en-US" sz="110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문의처 조회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44" name="이등변 삼각형 43">
                <a:extLst>
                  <a:ext uri="{FF2B5EF4-FFF2-40B4-BE49-F238E27FC236}">
                    <a16:creationId xmlns:a16="http://schemas.microsoft.com/office/drawing/2014/main" id="{0954721F-4D62-40CC-917A-8D7E8832DAD4}"/>
                  </a:ext>
                </a:extLst>
              </p:cNvPr>
              <p:cNvSpPr/>
              <p:nvPr/>
            </p:nvSpPr>
            <p:spPr>
              <a:xfrm rot="16200000" flipH="1">
                <a:off x="2500032" y="901190"/>
                <a:ext cx="376702" cy="2359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1" name="모서리가 둥근 직사각형 20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013879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315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8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838325" y="716099"/>
            <a:ext cx="6772276" cy="5048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0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전기차 커뮤니티의 기능</a:t>
            </a:r>
            <a:r>
              <a:rPr lang="en-US" altLang="ko-KR" sz="8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with clean </a:t>
            </a:r>
            <a:r>
              <a:rPr lang="en-US" altLang="ko-KR" sz="8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&amp; </a:t>
            </a:r>
            <a:r>
              <a:rPr lang="en-US" altLang="ko-KR" sz="8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New EC</a:t>
            </a:r>
            <a:endParaRPr lang="ko-KR" altLang="en-US" sz="44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52424" y="1290526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984406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9" name="타원 28"/>
          <p:cNvSpPr/>
          <p:nvPr/>
        </p:nvSpPr>
        <p:spPr>
          <a:xfrm>
            <a:off x="1838325" y="1553282"/>
            <a:ext cx="793043" cy="793043"/>
          </a:xfrm>
          <a:prstGeom prst="ellipse">
            <a:avLst/>
          </a:prstGeom>
          <a:solidFill>
            <a:schemeClr val="tx2">
              <a:lumMod val="7500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1842483" y="4263207"/>
            <a:ext cx="792000" cy="792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838325" y="2908766"/>
            <a:ext cx="792000" cy="792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220085" y="1499680"/>
            <a:ext cx="2399792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u="sng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회원관리</a:t>
            </a:r>
            <a:endParaRPr lang="en-US" altLang="ko-KR" sz="1400" u="sng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Login / Logout / ID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찾기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/ PW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찾기</a:t>
            </a:r>
            <a:endParaRPr lang="en-US" altLang="ko-KR" sz="1050" dirty="0" smtClean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회원가입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/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회원정보 수정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220085" y="2854643"/>
            <a:ext cx="229020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u="sng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충전소</a:t>
            </a:r>
            <a:endParaRPr lang="en-US" altLang="ko-KR" sz="1400" u="sng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전국 충전소 위치 검색</a:t>
            </a:r>
            <a:endParaRPr lang="en-US" altLang="ko-KR" sz="1050" dirty="0" smtClean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충전소 위치 정보 제공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220085" y="4209084"/>
            <a:ext cx="269971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u="sng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보조금</a:t>
            </a:r>
            <a:endParaRPr lang="en-US" altLang="ko-KR" sz="1400" u="sng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보조금 조회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– </a:t>
            </a:r>
            <a:r>
              <a:rPr lang="ko-KR" altLang="en-US" sz="1050" dirty="0" err="1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차종별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/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시도별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문의처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–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차종에 따른 문의처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1842483" y="5671771"/>
            <a:ext cx="792000" cy="792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20085" y="5617648"/>
            <a:ext cx="2699717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u="sng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게시판</a:t>
            </a:r>
            <a:endParaRPr lang="en-US" altLang="ko-KR" sz="1400" u="sng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공지사항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/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자유게시판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47317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8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0935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49" y="912097"/>
            <a:ext cx="9068586" cy="3993226"/>
          </a:xfrm>
          <a:prstGeom prst="rect">
            <a:avLst/>
          </a:prstGeom>
        </p:spPr>
      </p:pic>
      <p:sp>
        <p:nvSpPr>
          <p:cNvPr id="9" name="모서리가 둥근 직사각형 8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013879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6853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22713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7972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차종별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013879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964851"/>
            <a:ext cx="8147260" cy="524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22713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7735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차종별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(JSP)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209" y="663059"/>
            <a:ext cx="6283658" cy="591363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7867" y="638939"/>
            <a:ext cx="4168501" cy="5669771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013879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952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22713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3470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차종별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(Java &amp; DB)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639950"/>
            <a:ext cx="7102455" cy="611939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1624" y="2103134"/>
            <a:ext cx="2453853" cy="3817951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013879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841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7972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시도별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013879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1010201"/>
            <a:ext cx="7781760" cy="521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68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78794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시도별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(JSP)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588" y="685923"/>
            <a:ext cx="9830652" cy="6134632"/>
          </a:xfrm>
          <a:prstGeom prst="rect">
            <a:avLst/>
          </a:prstGeom>
        </p:spPr>
      </p:pic>
      <p:sp>
        <p:nvSpPr>
          <p:cNvPr id="9" name="모서리가 둥근 직사각형 8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013879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1110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3470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시도별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(Java &amp; DB)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95225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663059"/>
            <a:ext cx="7445385" cy="607366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114" y="2901639"/>
            <a:ext cx="2746261" cy="383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5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7972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문의처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1601626"/>
            <a:ext cx="7630064" cy="28875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882" y="721659"/>
            <a:ext cx="8786521" cy="594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38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2749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문의처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en-US" altLang="ko-KR" sz="16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J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SP)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912097"/>
            <a:ext cx="4135292" cy="307604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157" y="663059"/>
            <a:ext cx="5096586" cy="602064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9882" y="4338542"/>
            <a:ext cx="1257475" cy="13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7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9722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보조금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문의처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(Java &amp; DB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311264" y="2565410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797797"/>
            <a:ext cx="6122130" cy="588922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2012" y="797797"/>
            <a:ext cx="3734971" cy="591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rgbClr val="E2E8E6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u="sng" kern="0" dirty="0" smtClean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회원관리</a:t>
            </a:r>
            <a:endParaRPr lang="ko-KR" altLang="en-US" sz="3200" u="sng" kern="0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rgbClr val="E2E8E6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869316" y="1485900"/>
            <a:ext cx="6493759" cy="942975"/>
            <a:chOff x="2469265" y="1466850"/>
            <a:chExt cx="8617157" cy="1409700"/>
          </a:xfrm>
          <a:solidFill>
            <a:schemeClr val="bg1"/>
          </a:solidFill>
        </p:grpSpPr>
        <p:sp>
          <p:nvSpPr>
            <p:cNvPr id="32" name="사각형: 둥근 대각선 방향 모서리 10">
              <a:extLst>
                <a:ext uri="{FF2B5EF4-FFF2-40B4-BE49-F238E27FC236}">
                  <a16:creationId xmlns:a16="http://schemas.microsoft.com/office/drawing/2014/main" id="{A731C59D-1649-457F-9B34-F94E4BC2ECB0}"/>
                </a:ext>
              </a:extLst>
            </p:cNvPr>
            <p:cNvSpPr/>
            <p:nvPr/>
          </p:nvSpPr>
          <p:spPr>
            <a:xfrm flipH="1">
              <a:off x="2469265" y="1466850"/>
              <a:ext cx="8617157" cy="1409700"/>
            </a:xfrm>
            <a:prstGeom prst="round2DiagRect">
              <a:avLst>
                <a:gd name="adj1" fmla="val 23424"/>
                <a:gd name="adj2" fmla="val 0"/>
              </a:avLst>
            </a:prstGeom>
            <a:gradFill flip="none" rotWithShape="1">
              <a:gsLst>
                <a:gs pos="33000">
                  <a:srgbClr val="28C84E"/>
                </a:gs>
                <a:gs pos="98000">
                  <a:srgbClr val="88D959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bIns="180000" rtlCol="0" anchor="ctr"/>
            <a:lstStyle/>
            <a:p>
              <a:r>
                <a:rPr lang="en-US" altLang="ko-KR" sz="2800" b="1" dirty="0">
                  <a:solidFill>
                    <a:prstClr val="white"/>
                  </a:solidFill>
                </a:rPr>
                <a:t>01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FD73D39-AB87-4033-B998-1323D4BAA486}"/>
                </a:ext>
              </a:extLst>
            </p:cNvPr>
            <p:cNvGrpSpPr/>
            <p:nvPr/>
          </p:nvGrpSpPr>
          <p:grpSpPr>
            <a:xfrm>
              <a:off x="3606151" y="1466850"/>
              <a:ext cx="7480270" cy="1276350"/>
              <a:chOff x="2570398" y="381000"/>
              <a:chExt cx="7480270" cy="1276350"/>
            </a:xfrm>
            <a:grpFill/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4" name="사각형: 둥근 대각선 방향 모서리 14">
                <a:extLst>
                  <a:ext uri="{FF2B5EF4-FFF2-40B4-BE49-F238E27FC236}">
                    <a16:creationId xmlns:a16="http://schemas.microsoft.com/office/drawing/2014/main" id="{58385261-F346-4C4B-96C9-A65E64E35691}"/>
                  </a:ext>
                </a:extLst>
              </p:cNvPr>
              <p:cNvSpPr/>
              <p:nvPr/>
            </p:nvSpPr>
            <p:spPr>
              <a:xfrm flipH="1">
                <a:off x="2806369" y="381000"/>
                <a:ext cx="7244299" cy="1276350"/>
              </a:xfrm>
              <a:prstGeom prst="round2DiagRect">
                <a:avLst>
                  <a:gd name="adj1" fmla="val 2342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1">
                  <a:lnSpc>
                    <a:spcPct val="150000"/>
                  </a:lnSpc>
                  <a:defRPr/>
                </a:pPr>
                <a:r>
                  <a:rPr lang="ko-KR" altLang="en-US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회원가입 </a:t>
                </a:r>
                <a:r>
                  <a:rPr lang="en-US" altLang="ko-KR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/ </a:t>
                </a:r>
                <a:r>
                  <a:rPr lang="ko-KR" altLang="en-US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회원 정보 수정</a:t>
                </a:r>
                <a:endParaRPr lang="en-US" altLang="ko-KR" sz="1050" b="1" dirty="0">
                  <a:solidFill>
                    <a:srgbClr val="44546A">
                      <a:lumMod val="75000"/>
                    </a:srgbClr>
                  </a:solidFill>
                </a:endParaRPr>
              </a:p>
            </p:txBody>
          </p:sp>
          <p:sp>
            <p:nvSpPr>
              <p:cNvPr id="35" name="이등변 삼각형 34">
                <a:extLst>
                  <a:ext uri="{FF2B5EF4-FFF2-40B4-BE49-F238E27FC236}">
                    <a16:creationId xmlns:a16="http://schemas.microsoft.com/office/drawing/2014/main" id="{0954721F-4D62-40CC-917A-8D7E8832DAD4}"/>
                  </a:ext>
                </a:extLst>
              </p:cNvPr>
              <p:cNvSpPr/>
              <p:nvPr/>
            </p:nvSpPr>
            <p:spPr>
              <a:xfrm rot="16200000" flipH="1">
                <a:off x="2500032" y="901190"/>
                <a:ext cx="376702" cy="2359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40" name="그룹 39"/>
          <p:cNvGrpSpPr/>
          <p:nvPr/>
        </p:nvGrpSpPr>
        <p:grpSpPr>
          <a:xfrm>
            <a:off x="2869316" y="2834515"/>
            <a:ext cx="6493759" cy="942975"/>
            <a:chOff x="2469265" y="1466850"/>
            <a:chExt cx="8617157" cy="1409700"/>
          </a:xfrm>
          <a:solidFill>
            <a:schemeClr val="bg1"/>
          </a:solidFill>
        </p:grpSpPr>
        <p:sp>
          <p:nvSpPr>
            <p:cNvPr id="41" name="사각형: 둥근 대각선 방향 모서리 10">
              <a:extLst>
                <a:ext uri="{FF2B5EF4-FFF2-40B4-BE49-F238E27FC236}">
                  <a16:creationId xmlns:a16="http://schemas.microsoft.com/office/drawing/2014/main" id="{A731C59D-1649-457F-9B34-F94E4BC2ECB0}"/>
                </a:ext>
              </a:extLst>
            </p:cNvPr>
            <p:cNvSpPr/>
            <p:nvPr/>
          </p:nvSpPr>
          <p:spPr>
            <a:xfrm flipH="1">
              <a:off x="2469265" y="1466850"/>
              <a:ext cx="8617157" cy="1409700"/>
            </a:xfrm>
            <a:prstGeom prst="round2DiagRect">
              <a:avLst>
                <a:gd name="adj1" fmla="val 23424"/>
                <a:gd name="adj2" fmla="val 0"/>
              </a:avLst>
            </a:prstGeom>
            <a:gradFill flip="none" rotWithShape="1">
              <a:gsLst>
                <a:gs pos="33000">
                  <a:srgbClr val="28C84E"/>
                </a:gs>
                <a:gs pos="98000">
                  <a:srgbClr val="88D959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bIns="180000" rtlCol="0" anchor="ctr"/>
            <a:lstStyle/>
            <a:p>
              <a:r>
                <a:rPr lang="en-US" altLang="ko-KR" sz="2800" b="1" dirty="0">
                  <a:solidFill>
                    <a:prstClr val="white"/>
                  </a:solidFill>
                </a:rPr>
                <a:t>02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2FD73D39-AB87-4033-B998-1323D4BAA486}"/>
                </a:ext>
              </a:extLst>
            </p:cNvPr>
            <p:cNvGrpSpPr/>
            <p:nvPr/>
          </p:nvGrpSpPr>
          <p:grpSpPr>
            <a:xfrm>
              <a:off x="3606151" y="1466850"/>
              <a:ext cx="7480270" cy="1276350"/>
              <a:chOff x="2570398" y="381000"/>
              <a:chExt cx="7480270" cy="1276350"/>
            </a:xfrm>
            <a:grpFill/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3" name="사각형: 둥근 대각선 방향 모서리 14">
                <a:extLst>
                  <a:ext uri="{FF2B5EF4-FFF2-40B4-BE49-F238E27FC236}">
                    <a16:creationId xmlns:a16="http://schemas.microsoft.com/office/drawing/2014/main" id="{58385261-F346-4C4B-96C9-A65E64E35691}"/>
                  </a:ext>
                </a:extLst>
              </p:cNvPr>
              <p:cNvSpPr/>
              <p:nvPr/>
            </p:nvSpPr>
            <p:spPr>
              <a:xfrm flipH="1">
                <a:off x="2806369" y="381000"/>
                <a:ext cx="7244299" cy="1276350"/>
              </a:xfrm>
              <a:prstGeom prst="round2DiagRect">
                <a:avLst>
                  <a:gd name="adj1" fmla="val 2342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1">
                  <a:lnSpc>
                    <a:spcPct val="150000"/>
                  </a:lnSpc>
                  <a:defRPr/>
                </a:pPr>
                <a:r>
                  <a:rPr lang="en-US" altLang="ko-KR" sz="110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Log in / ID</a:t>
                </a:r>
                <a:r>
                  <a:rPr lang="ko-KR" altLang="en-US" sz="110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찾기</a:t>
                </a:r>
                <a:r>
                  <a:rPr lang="en-US" altLang="ko-KR" sz="1100" b="1" dirty="0">
                    <a:solidFill>
                      <a:srgbClr val="44546A">
                        <a:lumMod val="75000"/>
                      </a:srgbClr>
                    </a:solidFill>
                  </a:rPr>
                  <a:t> </a:t>
                </a:r>
                <a:r>
                  <a:rPr lang="en-US" altLang="ko-KR" sz="110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/ PW</a:t>
                </a:r>
                <a:r>
                  <a:rPr lang="ko-KR" altLang="en-US" sz="110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찾기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44" name="이등변 삼각형 43">
                <a:extLst>
                  <a:ext uri="{FF2B5EF4-FFF2-40B4-BE49-F238E27FC236}">
                    <a16:creationId xmlns:a16="http://schemas.microsoft.com/office/drawing/2014/main" id="{0954721F-4D62-40CC-917A-8D7E8832DAD4}"/>
                  </a:ext>
                </a:extLst>
              </p:cNvPr>
              <p:cNvSpPr/>
              <p:nvPr/>
            </p:nvSpPr>
            <p:spPr>
              <a:xfrm rot="16200000" flipH="1">
                <a:off x="2500032" y="901190"/>
                <a:ext cx="376702" cy="2359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61" name="그룹 60"/>
          <p:cNvGrpSpPr/>
          <p:nvPr/>
        </p:nvGrpSpPr>
        <p:grpSpPr>
          <a:xfrm>
            <a:off x="2849120" y="4177514"/>
            <a:ext cx="6493759" cy="942975"/>
            <a:chOff x="2469265" y="1466850"/>
            <a:chExt cx="8617157" cy="1409700"/>
          </a:xfrm>
          <a:solidFill>
            <a:schemeClr val="bg1"/>
          </a:solidFill>
        </p:grpSpPr>
        <p:sp>
          <p:nvSpPr>
            <p:cNvPr id="62" name="사각형: 둥근 대각선 방향 모서리 10">
              <a:extLst>
                <a:ext uri="{FF2B5EF4-FFF2-40B4-BE49-F238E27FC236}">
                  <a16:creationId xmlns:a16="http://schemas.microsoft.com/office/drawing/2014/main" id="{A731C59D-1649-457F-9B34-F94E4BC2ECB0}"/>
                </a:ext>
              </a:extLst>
            </p:cNvPr>
            <p:cNvSpPr/>
            <p:nvPr/>
          </p:nvSpPr>
          <p:spPr>
            <a:xfrm flipH="1">
              <a:off x="2469265" y="1466850"/>
              <a:ext cx="8617157" cy="1409700"/>
            </a:xfrm>
            <a:prstGeom prst="round2DiagRect">
              <a:avLst>
                <a:gd name="adj1" fmla="val 23424"/>
                <a:gd name="adj2" fmla="val 0"/>
              </a:avLst>
            </a:prstGeom>
            <a:gradFill flip="none" rotWithShape="1">
              <a:gsLst>
                <a:gs pos="33000">
                  <a:srgbClr val="28C84E"/>
                </a:gs>
                <a:gs pos="98000">
                  <a:srgbClr val="88D959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bIns="180000" rtlCol="0" anchor="ctr"/>
            <a:lstStyle/>
            <a:p>
              <a:r>
                <a:rPr lang="en-US" altLang="ko-KR" sz="2800" b="1" dirty="0">
                  <a:solidFill>
                    <a:prstClr val="white"/>
                  </a:solidFill>
                </a:rPr>
                <a:t>03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2FD73D39-AB87-4033-B998-1323D4BAA486}"/>
                </a:ext>
              </a:extLst>
            </p:cNvPr>
            <p:cNvGrpSpPr/>
            <p:nvPr/>
          </p:nvGrpSpPr>
          <p:grpSpPr>
            <a:xfrm>
              <a:off x="3606151" y="1466850"/>
              <a:ext cx="7480270" cy="1276350"/>
              <a:chOff x="2570398" y="381000"/>
              <a:chExt cx="7480270" cy="1276350"/>
            </a:xfrm>
            <a:grpFill/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64" name="사각형: 둥근 대각선 방향 모서리 14">
                <a:extLst>
                  <a:ext uri="{FF2B5EF4-FFF2-40B4-BE49-F238E27FC236}">
                    <a16:creationId xmlns:a16="http://schemas.microsoft.com/office/drawing/2014/main" id="{58385261-F346-4C4B-96C9-A65E64E35691}"/>
                  </a:ext>
                </a:extLst>
              </p:cNvPr>
              <p:cNvSpPr/>
              <p:nvPr/>
            </p:nvSpPr>
            <p:spPr>
              <a:xfrm flipH="1">
                <a:off x="2806369" y="381000"/>
                <a:ext cx="7244299" cy="1276350"/>
              </a:xfrm>
              <a:prstGeom prst="round2DiagRect">
                <a:avLst>
                  <a:gd name="adj1" fmla="val 2342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1">
                  <a:lnSpc>
                    <a:spcPct val="150000"/>
                  </a:lnSpc>
                  <a:defRPr/>
                </a:pPr>
                <a:r>
                  <a:rPr lang="en-US" altLang="ko-KR" sz="110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Log out</a:t>
                </a:r>
                <a:endParaRPr lang="en-US" altLang="ko-KR" sz="1100" b="1" dirty="0">
                  <a:solidFill>
                    <a:srgbClr val="44546A">
                      <a:lumMod val="75000"/>
                    </a:srgbClr>
                  </a:solidFill>
                </a:endParaRPr>
              </a:p>
            </p:txBody>
          </p:sp>
          <p:sp>
            <p:nvSpPr>
              <p:cNvPr id="65" name="이등변 삼각형 64">
                <a:extLst>
                  <a:ext uri="{FF2B5EF4-FFF2-40B4-BE49-F238E27FC236}">
                    <a16:creationId xmlns:a16="http://schemas.microsoft.com/office/drawing/2014/main" id="{0954721F-4D62-40CC-917A-8D7E8832DAD4}"/>
                  </a:ext>
                </a:extLst>
              </p:cNvPr>
              <p:cNvSpPr/>
              <p:nvPr/>
            </p:nvSpPr>
            <p:spPr>
              <a:xfrm rot="16200000" flipH="1">
                <a:off x="2500032" y="901190"/>
                <a:ext cx="376702" cy="2359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4" name="모서리가 둥근 직사각형 23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33761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385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rgbClr val="E2E8E6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u="sng" kern="0" dirty="0" smtClean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게시판</a:t>
            </a:r>
            <a:endParaRPr lang="ko-KR" altLang="en-US" sz="3200" u="sng" kern="0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rgbClr val="E2E8E6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869316" y="1485900"/>
            <a:ext cx="6493759" cy="942975"/>
            <a:chOff x="2469265" y="1466850"/>
            <a:chExt cx="8617157" cy="1409700"/>
          </a:xfrm>
          <a:solidFill>
            <a:schemeClr val="bg1"/>
          </a:solidFill>
        </p:grpSpPr>
        <p:sp>
          <p:nvSpPr>
            <p:cNvPr id="32" name="사각형: 둥근 대각선 방향 모서리 10">
              <a:extLst>
                <a:ext uri="{FF2B5EF4-FFF2-40B4-BE49-F238E27FC236}">
                  <a16:creationId xmlns:a16="http://schemas.microsoft.com/office/drawing/2014/main" id="{A731C59D-1649-457F-9B34-F94E4BC2ECB0}"/>
                </a:ext>
              </a:extLst>
            </p:cNvPr>
            <p:cNvSpPr/>
            <p:nvPr/>
          </p:nvSpPr>
          <p:spPr>
            <a:xfrm flipH="1">
              <a:off x="2469265" y="1466850"/>
              <a:ext cx="8617157" cy="1409700"/>
            </a:xfrm>
            <a:prstGeom prst="round2DiagRect">
              <a:avLst>
                <a:gd name="adj1" fmla="val 23424"/>
                <a:gd name="adj2" fmla="val 0"/>
              </a:avLst>
            </a:prstGeom>
            <a:gradFill flip="none" rotWithShape="1">
              <a:gsLst>
                <a:gs pos="33000">
                  <a:srgbClr val="28C84E"/>
                </a:gs>
                <a:gs pos="98000">
                  <a:srgbClr val="88D959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bIns="180000" rtlCol="0" anchor="ctr"/>
            <a:lstStyle/>
            <a:p>
              <a:r>
                <a:rPr lang="en-US" altLang="ko-KR" sz="2800" b="1" dirty="0">
                  <a:solidFill>
                    <a:prstClr val="white"/>
                  </a:solidFill>
                </a:rPr>
                <a:t>01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FD73D39-AB87-4033-B998-1323D4BAA486}"/>
                </a:ext>
              </a:extLst>
            </p:cNvPr>
            <p:cNvGrpSpPr/>
            <p:nvPr/>
          </p:nvGrpSpPr>
          <p:grpSpPr>
            <a:xfrm>
              <a:off x="3606151" y="1466850"/>
              <a:ext cx="7480270" cy="1276350"/>
              <a:chOff x="2570398" y="381000"/>
              <a:chExt cx="7480270" cy="1276350"/>
            </a:xfrm>
            <a:grpFill/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4" name="사각형: 둥근 대각선 방향 모서리 14">
                <a:extLst>
                  <a:ext uri="{FF2B5EF4-FFF2-40B4-BE49-F238E27FC236}">
                    <a16:creationId xmlns:a16="http://schemas.microsoft.com/office/drawing/2014/main" id="{58385261-F346-4C4B-96C9-A65E64E35691}"/>
                  </a:ext>
                </a:extLst>
              </p:cNvPr>
              <p:cNvSpPr/>
              <p:nvPr/>
            </p:nvSpPr>
            <p:spPr>
              <a:xfrm flipH="1">
                <a:off x="2806369" y="381000"/>
                <a:ext cx="7244299" cy="1276350"/>
              </a:xfrm>
              <a:prstGeom prst="round2DiagRect">
                <a:avLst>
                  <a:gd name="adj1" fmla="val 2342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1">
                  <a:lnSpc>
                    <a:spcPct val="150000"/>
                  </a:lnSpc>
                  <a:defRPr/>
                </a:pPr>
                <a:r>
                  <a:rPr lang="ko-KR" altLang="en-US" sz="105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공지사항</a:t>
                </a:r>
                <a:endParaRPr lang="en-US" altLang="ko-KR" sz="1050" b="1" dirty="0">
                  <a:solidFill>
                    <a:srgbClr val="44546A">
                      <a:lumMod val="75000"/>
                    </a:srgbClr>
                  </a:solidFill>
                </a:endParaRPr>
              </a:p>
            </p:txBody>
          </p:sp>
          <p:sp>
            <p:nvSpPr>
              <p:cNvPr id="35" name="이등변 삼각형 34">
                <a:extLst>
                  <a:ext uri="{FF2B5EF4-FFF2-40B4-BE49-F238E27FC236}">
                    <a16:creationId xmlns:a16="http://schemas.microsoft.com/office/drawing/2014/main" id="{0954721F-4D62-40CC-917A-8D7E8832DAD4}"/>
                  </a:ext>
                </a:extLst>
              </p:cNvPr>
              <p:cNvSpPr/>
              <p:nvPr/>
            </p:nvSpPr>
            <p:spPr>
              <a:xfrm rot="16200000" flipH="1">
                <a:off x="2500032" y="901190"/>
                <a:ext cx="376702" cy="2359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40" name="그룹 39"/>
          <p:cNvGrpSpPr/>
          <p:nvPr/>
        </p:nvGrpSpPr>
        <p:grpSpPr>
          <a:xfrm>
            <a:off x="2869316" y="2887269"/>
            <a:ext cx="6493759" cy="942975"/>
            <a:chOff x="2469265" y="1466850"/>
            <a:chExt cx="8617157" cy="1409700"/>
          </a:xfrm>
          <a:solidFill>
            <a:schemeClr val="bg1"/>
          </a:solidFill>
        </p:grpSpPr>
        <p:sp>
          <p:nvSpPr>
            <p:cNvPr id="41" name="사각형: 둥근 대각선 방향 모서리 10">
              <a:extLst>
                <a:ext uri="{FF2B5EF4-FFF2-40B4-BE49-F238E27FC236}">
                  <a16:creationId xmlns:a16="http://schemas.microsoft.com/office/drawing/2014/main" id="{A731C59D-1649-457F-9B34-F94E4BC2ECB0}"/>
                </a:ext>
              </a:extLst>
            </p:cNvPr>
            <p:cNvSpPr/>
            <p:nvPr/>
          </p:nvSpPr>
          <p:spPr>
            <a:xfrm flipH="1">
              <a:off x="2469265" y="1466850"/>
              <a:ext cx="8617157" cy="1409700"/>
            </a:xfrm>
            <a:prstGeom prst="round2DiagRect">
              <a:avLst>
                <a:gd name="adj1" fmla="val 23424"/>
                <a:gd name="adj2" fmla="val 0"/>
              </a:avLst>
            </a:prstGeom>
            <a:gradFill flip="none" rotWithShape="1">
              <a:gsLst>
                <a:gs pos="33000">
                  <a:srgbClr val="28C84E"/>
                </a:gs>
                <a:gs pos="98000">
                  <a:srgbClr val="88D959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bIns="180000" rtlCol="0" anchor="ctr"/>
            <a:lstStyle/>
            <a:p>
              <a:r>
                <a:rPr lang="en-US" altLang="ko-KR" sz="2800" b="1" dirty="0">
                  <a:solidFill>
                    <a:prstClr val="white"/>
                  </a:solidFill>
                </a:rPr>
                <a:t>02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2FD73D39-AB87-4033-B998-1323D4BAA486}"/>
                </a:ext>
              </a:extLst>
            </p:cNvPr>
            <p:cNvGrpSpPr/>
            <p:nvPr/>
          </p:nvGrpSpPr>
          <p:grpSpPr>
            <a:xfrm>
              <a:off x="3606151" y="1466850"/>
              <a:ext cx="7480270" cy="1276350"/>
              <a:chOff x="2570398" y="381000"/>
              <a:chExt cx="7480270" cy="1276350"/>
            </a:xfrm>
            <a:grpFill/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3" name="사각형: 둥근 대각선 방향 모서리 14">
                <a:extLst>
                  <a:ext uri="{FF2B5EF4-FFF2-40B4-BE49-F238E27FC236}">
                    <a16:creationId xmlns:a16="http://schemas.microsoft.com/office/drawing/2014/main" id="{58385261-F346-4C4B-96C9-A65E64E35691}"/>
                  </a:ext>
                </a:extLst>
              </p:cNvPr>
              <p:cNvSpPr/>
              <p:nvPr/>
            </p:nvSpPr>
            <p:spPr>
              <a:xfrm flipH="1">
                <a:off x="2806369" y="381000"/>
                <a:ext cx="7244299" cy="1276350"/>
              </a:xfrm>
              <a:prstGeom prst="round2DiagRect">
                <a:avLst>
                  <a:gd name="adj1" fmla="val 2342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1">
                  <a:lnSpc>
                    <a:spcPct val="150000"/>
                  </a:lnSpc>
                  <a:defRPr/>
                </a:pPr>
                <a:r>
                  <a:rPr lang="ko-KR" altLang="en-US" sz="1100" b="1" dirty="0" smtClean="0">
                    <a:solidFill>
                      <a:srgbClr val="44546A">
                        <a:lumMod val="75000"/>
                      </a:srgbClr>
                    </a:solidFill>
                  </a:rPr>
                  <a:t>자유 게시판</a:t>
                </a:r>
                <a:endParaRPr lang="ko-KR" altLang="en-US" sz="105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p:txBody>
          </p:sp>
          <p:sp>
            <p:nvSpPr>
              <p:cNvPr id="44" name="이등변 삼각형 43">
                <a:extLst>
                  <a:ext uri="{FF2B5EF4-FFF2-40B4-BE49-F238E27FC236}">
                    <a16:creationId xmlns:a16="http://schemas.microsoft.com/office/drawing/2014/main" id="{0954721F-4D62-40CC-917A-8D7E8832DAD4}"/>
                  </a:ext>
                </a:extLst>
              </p:cNvPr>
              <p:cNvSpPr/>
              <p:nvPr/>
            </p:nvSpPr>
            <p:spPr>
              <a:xfrm rot="16200000" flipH="1">
                <a:off x="2500032" y="901190"/>
                <a:ext cx="376702" cy="2359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1" name="모서리가 둥근 직사각형 20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0960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401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게시판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양쪽 모서리가 둥근 사각형 36"/>
          <p:cNvSpPr/>
          <p:nvPr/>
        </p:nvSpPr>
        <p:spPr>
          <a:xfrm>
            <a:off x="2139866" y="1857234"/>
            <a:ext cx="2206171" cy="438604"/>
          </a:xfrm>
          <a:prstGeom prst="round2SameRect">
            <a:avLst>
              <a:gd name="adj1" fmla="val 0"/>
              <a:gd name="adj2" fmla="val 2606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28C84E"/>
                </a:solidFill>
              </a:rPr>
              <a:t>○</a:t>
            </a:r>
            <a:r>
              <a:rPr lang="ko-KR" altLang="en-US" dirty="0">
                <a:solidFill>
                  <a:srgbClr val="264259"/>
                </a:solidFill>
              </a:rPr>
              <a:t> </a:t>
            </a:r>
            <a:r>
              <a:rPr lang="ko-KR" altLang="en-US" sz="1050" dirty="0" smtClean="0">
                <a:solidFill>
                  <a:srgbClr val="264259"/>
                </a:solidFill>
              </a:rPr>
              <a:t>일반 사용자</a:t>
            </a:r>
            <a:r>
              <a:rPr lang="en-US" altLang="ko-KR" sz="1050" dirty="0" smtClean="0">
                <a:solidFill>
                  <a:srgbClr val="264259"/>
                </a:solidFill>
              </a:rPr>
              <a:t>(normal)</a:t>
            </a:r>
            <a:endParaRPr lang="en-US" altLang="ko-KR" sz="1050" dirty="0">
              <a:solidFill>
                <a:srgbClr val="264259"/>
              </a:solidFill>
            </a:endParaRPr>
          </a:p>
        </p:txBody>
      </p:sp>
      <p:sp>
        <p:nvSpPr>
          <p:cNvPr id="38" name="양쪽 모서리가 둥근 사각형 37"/>
          <p:cNvSpPr/>
          <p:nvPr/>
        </p:nvSpPr>
        <p:spPr>
          <a:xfrm>
            <a:off x="5427597" y="1421124"/>
            <a:ext cx="2206171" cy="438604"/>
          </a:xfrm>
          <a:prstGeom prst="round2SameRect">
            <a:avLst>
              <a:gd name="adj1" fmla="val 28990"/>
              <a:gd name="adj2" fmla="val 0"/>
            </a:avLst>
          </a:prstGeom>
          <a:solidFill>
            <a:srgbClr val="28C84E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prstClr val="white"/>
                </a:solidFill>
              </a:rPr>
              <a:t>● </a:t>
            </a:r>
            <a:r>
              <a:rPr lang="ko-KR" altLang="en-US" sz="1050" dirty="0" smtClean="0">
                <a:solidFill>
                  <a:prstClr val="white"/>
                </a:solidFill>
              </a:rPr>
              <a:t>운영자 </a:t>
            </a:r>
            <a:r>
              <a:rPr lang="en-US" altLang="ko-KR" sz="1050" dirty="0" smtClean="0">
                <a:solidFill>
                  <a:prstClr val="white"/>
                </a:solidFill>
              </a:rPr>
              <a:t>[bid = 100]</a:t>
            </a:r>
            <a:endParaRPr lang="en-US" altLang="ko-KR" sz="1050" dirty="0">
              <a:solidFill>
                <a:prstClr val="white"/>
              </a:solidFill>
            </a:endParaRPr>
          </a:p>
        </p:txBody>
      </p:sp>
      <p:sp>
        <p:nvSpPr>
          <p:cNvPr id="46" name="양쪽 모서리가 둥근 사각형 45"/>
          <p:cNvSpPr/>
          <p:nvPr/>
        </p:nvSpPr>
        <p:spPr>
          <a:xfrm>
            <a:off x="5427597" y="1859728"/>
            <a:ext cx="2206171" cy="438604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28C84E"/>
                </a:solidFill>
              </a:rPr>
              <a:t>○</a:t>
            </a:r>
            <a:r>
              <a:rPr lang="ko-KR" altLang="en-US" dirty="0">
                <a:solidFill>
                  <a:srgbClr val="264259"/>
                </a:solidFill>
              </a:rPr>
              <a:t> </a:t>
            </a:r>
            <a:r>
              <a:rPr lang="ko-KR" altLang="en-US" sz="1050" dirty="0" smtClean="0">
                <a:solidFill>
                  <a:srgbClr val="264259"/>
                </a:solidFill>
              </a:rPr>
              <a:t>공지사항</a:t>
            </a:r>
            <a:endParaRPr lang="en-US" altLang="ko-KR" sz="1050" dirty="0">
              <a:solidFill>
                <a:srgbClr val="264259"/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2BC632C-AB47-44C4-9565-5235522C36B0}"/>
              </a:ext>
            </a:extLst>
          </p:cNvPr>
          <p:cNvSpPr/>
          <p:nvPr/>
        </p:nvSpPr>
        <p:spPr>
          <a:xfrm>
            <a:off x="2082624" y="3831322"/>
            <a:ext cx="2530372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srgbClr val="28C84E"/>
                </a:solidFill>
              </a:rPr>
              <a:t>사용자 구분</a:t>
            </a:r>
            <a:endParaRPr lang="en-US" altLang="ko-KR" sz="1400" b="1" dirty="0" smtClean="0">
              <a:solidFill>
                <a:srgbClr val="28C84E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운영자인 </a:t>
            </a:r>
            <a:r>
              <a:rPr lang="en-US" altLang="ko-KR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admin</a:t>
            </a: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과</a:t>
            </a:r>
            <a:r>
              <a:rPr lang="en-US" altLang="ko-KR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일반 사용자인 </a:t>
            </a:r>
            <a:r>
              <a:rPr lang="en-US" altLang="ko-KR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normal</a:t>
            </a: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로 나뉨</a:t>
            </a:r>
            <a:r>
              <a:rPr lang="en-US" altLang="ko-KR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.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8" name="양쪽 모서리가 둥근 사각형 47"/>
          <p:cNvSpPr/>
          <p:nvPr/>
        </p:nvSpPr>
        <p:spPr>
          <a:xfrm>
            <a:off x="5424599" y="3279743"/>
            <a:ext cx="2206171" cy="438604"/>
          </a:xfrm>
          <a:prstGeom prst="round2SameRect">
            <a:avLst>
              <a:gd name="adj1" fmla="val 0"/>
              <a:gd name="adj2" fmla="val 2606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28C84E"/>
                </a:solidFill>
              </a:rPr>
              <a:t>○</a:t>
            </a:r>
            <a:r>
              <a:rPr lang="ko-KR" altLang="en-US" dirty="0">
                <a:solidFill>
                  <a:srgbClr val="264259"/>
                </a:solidFill>
              </a:rPr>
              <a:t> </a:t>
            </a:r>
            <a:r>
              <a:rPr lang="ko-KR" altLang="en-US" sz="1050" dirty="0" smtClean="0">
                <a:solidFill>
                  <a:srgbClr val="264259"/>
                </a:solidFill>
              </a:rPr>
              <a:t>자유게시판</a:t>
            </a:r>
            <a:endParaRPr lang="en-US" altLang="ko-KR" sz="1050" dirty="0">
              <a:solidFill>
                <a:srgbClr val="264259"/>
              </a:solidFill>
            </a:endParaRPr>
          </a:p>
        </p:txBody>
      </p:sp>
      <p:sp>
        <p:nvSpPr>
          <p:cNvPr id="50" name="양쪽 모서리가 둥근 사각형 49"/>
          <p:cNvSpPr/>
          <p:nvPr/>
        </p:nvSpPr>
        <p:spPr>
          <a:xfrm>
            <a:off x="5424599" y="2841139"/>
            <a:ext cx="2206171" cy="438604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88D959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prstClr val="white"/>
                </a:solidFill>
              </a:rPr>
              <a:t>●</a:t>
            </a:r>
            <a:r>
              <a:rPr lang="ko-KR" altLang="en-US" dirty="0">
                <a:solidFill>
                  <a:srgbClr val="264259"/>
                </a:solidFill>
              </a:rPr>
              <a:t> </a:t>
            </a:r>
            <a:r>
              <a:rPr lang="ko-KR" altLang="en-US" sz="1050" dirty="0" smtClean="0">
                <a:solidFill>
                  <a:prstClr val="white"/>
                </a:solidFill>
              </a:rPr>
              <a:t>일반 사용자 </a:t>
            </a:r>
            <a:r>
              <a:rPr lang="en-US" altLang="ko-KR" sz="1050" dirty="0" smtClean="0">
                <a:solidFill>
                  <a:prstClr val="white"/>
                </a:solidFill>
              </a:rPr>
              <a:t>[bid = 200]</a:t>
            </a:r>
            <a:endParaRPr lang="en-US" altLang="ko-KR" sz="1050" dirty="0">
              <a:solidFill>
                <a:prstClr val="white"/>
              </a:solidFill>
            </a:endParaRPr>
          </a:p>
        </p:txBody>
      </p:sp>
      <p:sp>
        <p:nvSpPr>
          <p:cNvPr id="51" name="양쪽 모서리가 둥근 사각형 50"/>
          <p:cNvSpPr/>
          <p:nvPr/>
        </p:nvSpPr>
        <p:spPr>
          <a:xfrm>
            <a:off x="8531596" y="1420581"/>
            <a:ext cx="2206171" cy="438604"/>
          </a:xfrm>
          <a:prstGeom prst="round2SameRect">
            <a:avLst>
              <a:gd name="adj1" fmla="val 28990"/>
              <a:gd name="adj2" fmla="val 0"/>
            </a:avLst>
          </a:prstGeom>
          <a:solidFill>
            <a:schemeClr val="accent6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50" dirty="0" smtClean="0">
                <a:solidFill>
                  <a:schemeClr val="bg1"/>
                </a:solidFill>
              </a:rPr>
              <a:t>● 쓰기</a:t>
            </a:r>
            <a:r>
              <a:rPr lang="en-US" altLang="ko-KR" sz="1050" dirty="0" smtClean="0">
                <a:solidFill>
                  <a:schemeClr val="bg1"/>
                </a:solidFill>
              </a:rPr>
              <a:t>/</a:t>
            </a:r>
            <a:r>
              <a:rPr lang="ko-KR" altLang="en-US" sz="1050" dirty="0" smtClean="0">
                <a:solidFill>
                  <a:schemeClr val="bg1"/>
                </a:solidFill>
              </a:rPr>
              <a:t>수정 같은 </a:t>
            </a:r>
            <a:r>
              <a:rPr lang="en-US" altLang="ko-KR" sz="1050" dirty="0" smtClean="0">
                <a:solidFill>
                  <a:schemeClr val="bg1"/>
                </a:solidFill>
              </a:rPr>
              <a:t>JSP&amp;DB</a:t>
            </a:r>
            <a:r>
              <a:rPr lang="ko-KR" altLang="en-US" sz="1050" dirty="0" smtClean="0">
                <a:solidFill>
                  <a:schemeClr val="bg1"/>
                </a:solidFill>
              </a:rPr>
              <a:t>사용</a:t>
            </a:r>
            <a:endParaRPr lang="en-US" altLang="ko-KR" sz="1050" dirty="0">
              <a:solidFill>
                <a:schemeClr val="bg1"/>
              </a:solidFill>
            </a:endParaRPr>
          </a:p>
        </p:txBody>
      </p:sp>
      <p:sp>
        <p:nvSpPr>
          <p:cNvPr id="53" name="양쪽 모서리가 둥근 사각형 52"/>
          <p:cNvSpPr/>
          <p:nvPr/>
        </p:nvSpPr>
        <p:spPr>
          <a:xfrm>
            <a:off x="8531596" y="1859185"/>
            <a:ext cx="2206171" cy="438604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28C84E"/>
                </a:solidFill>
              </a:rPr>
              <a:t>○</a:t>
            </a:r>
            <a:r>
              <a:rPr lang="ko-KR" altLang="en-US" dirty="0">
                <a:solidFill>
                  <a:srgbClr val="264259"/>
                </a:solidFill>
              </a:rPr>
              <a:t> </a:t>
            </a:r>
            <a:r>
              <a:rPr lang="en-US" altLang="ko-KR" sz="1050" dirty="0" err="1" smtClean="0">
                <a:solidFill>
                  <a:srgbClr val="264259"/>
                </a:solidFill>
              </a:rPr>
              <a:t>article_update.jsp</a:t>
            </a:r>
            <a:endParaRPr lang="en-US" altLang="ko-KR" sz="1050" dirty="0" smtClean="0">
              <a:solidFill>
                <a:srgbClr val="264259"/>
              </a:solidFill>
            </a:endParaRPr>
          </a:p>
        </p:txBody>
      </p:sp>
      <p:sp>
        <p:nvSpPr>
          <p:cNvPr id="55" name="양쪽 모서리가 둥근 사각형 54"/>
          <p:cNvSpPr/>
          <p:nvPr/>
        </p:nvSpPr>
        <p:spPr>
          <a:xfrm>
            <a:off x="8531596" y="2297789"/>
            <a:ext cx="2206171" cy="438604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28C84E"/>
                </a:solidFill>
              </a:rPr>
              <a:t>○</a:t>
            </a:r>
            <a:r>
              <a:rPr lang="ko-KR" altLang="en-US" dirty="0">
                <a:solidFill>
                  <a:srgbClr val="264259"/>
                </a:solidFill>
              </a:rPr>
              <a:t> </a:t>
            </a:r>
            <a:r>
              <a:rPr lang="en-US" altLang="ko-KR" sz="1050" dirty="0" err="1" smtClean="0">
                <a:solidFill>
                  <a:srgbClr val="264259"/>
                </a:solidFill>
              </a:rPr>
              <a:t>article_write.jsp</a:t>
            </a:r>
            <a:endParaRPr lang="en-US" altLang="ko-KR" sz="1050" dirty="0">
              <a:solidFill>
                <a:srgbClr val="264259"/>
              </a:solidFill>
            </a:endParaRPr>
          </a:p>
        </p:txBody>
      </p:sp>
      <p:sp>
        <p:nvSpPr>
          <p:cNvPr id="56" name="양쪽 모서리가 둥근 사각형 55"/>
          <p:cNvSpPr/>
          <p:nvPr/>
        </p:nvSpPr>
        <p:spPr>
          <a:xfrm>
            <a:off x="8531596" y="2736393"/>
            <a:ext cx="2206171" cy="438604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28C84E"/>
                </a:solidFill>
              </a:rPr>
              <a:t>○</a:t>
            </a:r>
            <a:r>
              <a:rPr lang="ko-KR" altLang="en-US" dirty="0">
                <a:solidFill>
                  <a:srgbClr val="264259"/>
                </a:solidFill>
              </a:rPr>
              <a:t> </a:t>
            </a:r>
            <a:r>
              <a:rPr lang="en-US" altLang="ko-KR" sz="1050" dirty="0" err="1" smtClean="0">
                <a:solidFill>
                  <a:srgbClr val="264259"/>
                </a:solidFill>
              </a:rPr>
              <a:t>board_list</a:t>
            </a:r>
            <a:endParaRPr lang="en-US" altLang="ko-KR" sz="1050" dirty="0">
              <a:solidFill>
                <a:srgbClr val="264259"/>
              </a:solidFill>
            </a:endParaRPr>
          </a:p>
        </p:txBody>
      </p:sp>
      <p:cxnSp>
        <p:nvCxnSpPr>
          <p:cNvPr id="9" name="꺾인 연결선 8"/>
          <p:cNvCxnSpPr>
            <a:stCxn id="31" idx="0"/>
            <a:endCxn id="38" idx="2"/>
          </p:cNvCxnSpPr>
          <p:nvPr/>
        </p:nvCxnSpPr>
        <p:spPr>
          <a:xfrm>
            <a:off x="4346037" y="1637932"/>
            <a:ext cx="1081560" cy="2494"/>
          </a:xfrm>
          <a:prstGeom prst="bentConnector3">
            <a:avLst/>
          </a:prstGeom>
          <a:ln>
            <a:solidFill>
              <a:srgbClr val="28C8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양쪽 모서리가 둥근 사각형 30"/>
          <p:cNvSpPr/>
          <p:nvPr/>
        </p:nvSpPr>
        <p:spPr>
          <a:xfrm>
            <a:off x="2139866" y="1418630"/>
            <a:ext cx="2206171" cy="438604"/>
          </a:xfrm>
          <a:prstGeom prst="round2SameRect">
            <a:avLst>
              <a:gd name="adj1" fmla="val 28990"/>
              <a:gd name="adj2" fmla="val 0"/>
            </a:avLst>
          </a:prstGeom>
          <a:solidFill>
            <a:schemeClr val="bg1"/>
          </a:solidFill>
          <a:ln>
            <a:solidFill>
              <a:srgbClr val="28C8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28C84E"/>
                </a:solidFill>
              </a:rPr>
              <a:t>●</a:t>
            </a:r>
            <a:r>
              <a:rPr lang="ko-KR" altLang="en-US" dirty="0">
                <a:solidFill>
                  <a:srgbClr val="264259"/>
                </a:solidFill>
              </a:rPr>
              <a:t> </a:t>
            </a:r>
            <a:r>
              <a:rPr lang="ko-KR" altLang="en-US" sz="1050" dirty="0" smtClean="0">
                <a:solidFill>
                  <a:srgbClr val="264259"/>
                </a:solidFill>
              </a:rPr>
              <a:t>운영자</a:t>
            </a:r>
            <a:r>
              <a:rPr lang="en-US" altLang="ko-KR" sz="1050" dirty="0" smtClean="0">
                <a:solidFill>
                  <a:srgbClr val="264259"/>
                </a:solidFill>
              </a:rPr>
              <a:t>(admin)</a:t>
            </a:r>
            <a:endParaRPr lang="en-US" altLang="ko-KR" sz="1050" dirty="0">
              <a:solidFill>
                <a:srgbClr val="264259"/>
              </a:solidFill>
            </a:endParaRPr>
          </a:p>
        </p:txBody>
      </p:sp>
      <p:cxnSp>
        <p:nvCxnSpPr>
          <p:cNvPr id="73" name="꺾인 연결선 72"/>
          <p:cNvCxnSpPr>
            <a:stCxn id="38" idx="0"/>
            <a:endCxn id="51" idx="2"/>
          </p:cNvCxnSpPr>
          <p:nvPr/>
        </p:nvCxnSpPr>
        <p:spPr>
          <a:xfrm flipV="1">
            <a:off x="7633768" y="1639883"/>
            <a:ext cx="897828" cy="543"/>
          </a:xfrm>
          <a:prstGeom prst="bentConnector3">
            <a:avLst/>
          </a:prstGeom>
          <a:ln>
            <a:solidFill>
              <a:srgbClr val="28C8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꺾인 연결선 73"/>
          <p:cNvCxnSpPr>
            <a:stCxn id="50" idx="0"/>
            <a:endCxn id="51" idx="2"/>
          </p:cNvCxnSpPr>
          <p:nvPr/>
        </p:nvCxnSpPr>
        <p:spPr>
          <a:xfrm flipV="1">
            <a:off x="7630770" y="1639883"/>
            <a:ext cx="900826" cy="1420558"/>
          </a:xfrm>
          <a:prstGeom prst="bentConnector3">
            <a:avLst>
              <a:gd name="adj1" fmla="val 50000"/>
            </a:avLst>
          </a:prstGeom>
          <a:ln>
            <a:solidFill>
              <a:srgbClr val="28C8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2BC632C-AB47-44C4-9565-5235522C36B0}"/>
              </a:ext>
            </a:extLst>
          </p:cNvPr>
          <p:cNvSpPr/>
          <p:nvPr/>
        </p:nvSpPr>
        <p:spPr>
          <a:xfrm>
            <a:off x="5267371" y="3834109"/>
            <a:ext cx="253037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srgbClr val="28C84E"/>
                </a:solidFill>
              </a:rPr>
              <a:t>활동 영역 구분</a:t>
            </a:r>
            <a:endParaRPr lang="en-US" altLang="ko-KR" sz="1400" b="1" dirty="0" smtClean="0">
              <a:solidFill>
                <a:srgbClr val="28C84E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운영자는 </a:t>
            </a:r>
            <a:r>
              <a:rPr lang="en-US" altLang="ko-KR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[bid = 100]</a:t>
            </a: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을 통하여</a:t>
            </a:r>
            <a:endParaRPr lang="en-US" altLang="ko-KR" sz="12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공지사항을 이용가능</a:t>
            </a:r>
            <a:r>
              <a:rPr lang="en-US" altLang="ko-KR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일반 사용자는 </a:t>
            </a:r>
            <a:r>
              <a:rPr lang="en-US" altLang="ko-KR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[bid = 200]</a:t>
            </a: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을 통해</a:t>
            </a:r>
            <a:endParaRPr lang="en-US" altLang="ko-KR" sz="12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오직 자유게시판을 이용</a:t>
            </a:r>
            <a:endParaRPr lang="ko-KR" altLang="en-US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024" y="5567841"/>
            <a:ext cx="2715719" cy="592952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3"/>
          <a:srcRect b="21839"/>
          <a:stretch/>
        </p:blipFill>
        <p:spPr>
          <a:xfrm>
            <a:off x="2082624" y="5426218"/>
            <a:ext cx="1476865" cy="734575"/>
          </a:xfrm>
          <a:prstGeom prst="rect">
            <a:avLst/>
          </a:prstGeom>
        </p:spPr>
      </p:pic>
      <p:cxnSp>
        <p:nvCxnSpPr>
          <p:cNvPr id="45" name="꺾인 연결선 44"/>
          <p:cNvCxnSpPr>
            <a:endCxn id="50" idx="2"/>
          </p:cNvCxnSpPr>
          <p:nvPr/>
        </p:nvCxnSpPr>
        <p:spPr>
          <a:xfrm>
            <a:off x="4346037" y="2169212"/>
            <a:ext cx="1078562" cy="891229"/>
          </a:xfrm>
          <a:prstGeom prst="bentConnector3">
            <a:avLst>
              <a:gd name="adj1" fmla="val 50000"/>
            </a:avLst>
          </a:prstGeom>
          <a:ln>
            <a:solidFill>
              <a:srgbClr val="28C8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9997" y="4880473"/>
            <a:ext cx="4015791" cy="1302137"/>
          </a:xfrm>
          <a:prstGeom prst="rect">
            <a:avLst/>
          </a:prstGeom>
        </p:spPr>
      </p:pic>
      <p:sp>
        <p:nvSpPr>
          <p:cNvPr id="62" name="직사각형 61">
            <a:extLst>
              <a:ext uri="{FF2B5EF4-FFF2-40B4-BE49-F238E27FC236}">
                <a16:creationId xmlns:a16="http://schemas.microsoft.com/office/drawing/2014/main" id="{22BC632C-AB47-44C4-9565-5235522C36B0}"/>
              </a:ext>
            </a:extLst>
          </p:cNvPr>
          <p:cNvSpPr/>
          <p:nvPr/>
        </p:nvSpPr>
        <p:spPr>
          <a:xfrm>
            <a:off x="8369495" y="3816322"/>
            <a:ext cx="2530372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srgbClr val="28C84E"/>
                </a:solidFill>
              </a:rPr>
              <a:t>동일 </a:t>
            </a:r>
            <a:r>
              <a:rPr lang="en-US" altLang="ko-KR" sz="1400" b="1" dirty="0" smtClean="0">
                <a:solidFill>
                  <a:srgbClr val="28C84E"/>
                </a:solidFill>
              </a:rPr>
              <a:t>DB</a:t>
            </a:r>
            <a:r>
              <a:rPr lang="ko-KR" altLang="en-US" sz="1400" b="1" dirty="0" smtClean="0">
                <a:solidFill>
                  <a:srgbClr val="28C84E"/>
                </a:solidFill>
              </a:rPr>
              <a:t>사용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5" name="양쪽 모서리가 둥근 사각형 64"/>
          <p:cNvSpPr/>
          <p:nvPr/>
        </p:nvSpPr>
        <p:spPr>
          <a:xfrm>
            <a:off x="5427596" y="2291321"/>
            <a:ext cx="2206171" cy="438604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28C84E"/>
                </a:solidFill>
              </a:rPr>
              <a:t>○</a:t>
            </a:r>
            <a:r>
              <a:rPr lang="ko-KR" altLang="en-US" dirty="0">
                <a:solidFill>
                  <a:srgbClr val="264259"/>
                </a:solidFill>
              </a:rPr>
              <a:t> </a:t>
            </a:r>
            <a:r>
              <a:rPr lang="ko-KR" altLang="en-US" sz="1050" dirty="0" smtClean="0">
                <a:solidFill>
                  <a:srgbClr val="264259"/>
                </a:solidFill>
              </a:rPr>
              <a:t>자유게시판</a:t>
            </a:r>
            <a:endParaRPr lang="en-US" altLang="ko-KR" sz="1050" dirty="0">
              <a:solidFill>
                <a:srgbClr val="264259"/>
              </a:solidFill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0960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367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6530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30043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게시판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쓰기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en-US" altLang="ko-KR" sz="1600" b="1" i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article_write.JSP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860517"/>
            <a:ext cx="7540518" cy="5960038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0960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914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6530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31983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게시판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수정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en-US" altLang="ko-KR" sz="1600" b="1" i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article_update.JSP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-6029"/>
          <a:stretch/>
        </p:blipFill>
        <p:spPr>
          <a:xfrm>
            <a:off x="2009882" y="739268"/>
            <a:ext cx="9228620" cy="6081287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0960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347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5921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게시판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공지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0960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767" y="912097"/>
            <a:ext cx="9249251" cy="308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18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-30041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2749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게시판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공지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(JSP)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879633"/>
            <a:ext cx="4480948" cy="423708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830" y="663059"/>
            <a:ext cx="5333918" cy="6119390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0960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725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-30041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9722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게시판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공지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(Java &amp; DB)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716017"/>
            <a:ext cx="7696867" cy="602794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706" y="4686100"/>
            <a:ext cx="5978082" cy="2057859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0960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25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5921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게시판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자유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0960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1221978"/>
            <a:ext cx="8978445" cy="239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342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2749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게시판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자유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(JSP)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18183"/>
          <a:stretch/>
        </p:blipFill>
        <p:spPr>
          <a:xfrm>
            <a:off x="2009883" y="792613"/>
            <a:ext cx="5078080" cy="602794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r="3382"/>
          <a:stretch/>
        </p:blipFill>
        <p:spPr>
          <a:xfrm>
            <a:off x="6951811" y="830459"/>
            <a:ext cx="5118269" cy="4602879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677719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42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75467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9722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게시판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자유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(Java &amp; DB)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82" y="698629"/>
            <a:ext cx="7574936" cy="5006774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158" y="3683114"/>
            <a:ext cx="5978082" cy="2057859"/>
          </a:xfrm>
          <a:prstGeom prst="rect">
            <a:avLst/>
          </a:prstGeom>
        </p:spPr>
      </p:pic>
      <p:sp>
        <p:nvSpPr>
          <p:cNvPr id="13" name="모서리가 둥근 직사각형 12"/>
          <p:cNvSpPr/>
          <p:nvPr/>
        </p:nvSpPr>
        <p:spPr>
          <a:xfrm>
            <a:off x="225320" y="295569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590054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378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3708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회원 가입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33761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973" y="976366"/>
            <a:ext cx="7058053" cy="532033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737" y="978802"/>
            <a:ext cx="7508523" cy="553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87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8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838325" y="716099"/>
            <a:ext cx="6772276" cy="5048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0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전기차 커뮤니티의 기능 </a:t>
            </a:r>
            <a:r>
              <a:rPr lang="ko-KR" altLang="en-US" sz="2000" b="1" i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구현완료</a:t>
            </a:r>
            <a:r>
              <a:rPr lang="en-US" altLang="ko-KR" sz="8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with clean </a:t>
            </a:r>
            <a:r>
              <a:rPr lang="en-US" altLang="ko-KR" sz="8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&amp; </a:t>
            </a:r>
            <a:r>
              <a:rPr lang="en-US" altLang="ko-KR" sz="8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New EC</a:t>
            </a:r>
            <a:endParaRPr lang="ko-KR" altLang="en-US" sz="44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52424" y="3407215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323823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9" name="타원 28"/>
          <p:cNvSpPr/>
          <p:nvPr/>
        </p:nvSpPr>
        <p:spPr>
          <a:xfrm>
            <a:off x="1838325" y="1553282"/>
            <a:ext cx="793043" cy="793043"/>
          </a:xfrm>
          <a:prstGeom prst="ellipse">
            <a:avLst/>
          </a:prstGeom>
          <a:solidFill>
            <a:srgbClr val="00B05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1842483" y="4263207"/>
            <a:ext cx="792000" cy="792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838325" y="2908766"/>
            <a:ext cx="792000" cy="792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220085" y="1499680"/>
            <a:ext cx="2399792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u="sng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회원관리</a:t>
            </a:r>
            <a:endParaRPr lang="en-US" altLang="ko-KR" sz="1400" u="sng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Login / Logout / ID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찾기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/ PW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찾기</a:t>
            </a:r>
            <a:endParaRPr lang="en-US" altLang="ko-KR" sz="1050" dirty="0" smtClean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회원가입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/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회원정보 수정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220085" y="2854643"/>
            <a:ext cx="229020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u="sng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충전소</a:t>
            </a:r>
            <a:endParaRPr lang="en-US" altLang="ko-KR" sz="1400" u="sng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전국 충전소 위치 검색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충전소 위치 정보 제공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220085" y="4209084"/>
            <a:ext cx="269971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u="sng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보조금</a:t>
            </a:r>
            <a:endParaRPr lang="en-US" altLang="ko-KR" sz="1400" u="sng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보조금 조회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– </a:t>
            </a:r>
            <a:r>
              <a:rPr lang="ko-KR" altLang="en-US" sz="1050" dirty="0" err="1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차종별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/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시도별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문의처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–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차종에 따른 문의처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1842483" y="5671771"/>
            <a:ext cx="792000" cy="792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20085" y="5617648"/>
            <a:ext cx="2699717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u="sng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게시판</a:t>
            </a:r>
            <a:endParaRPr lang="en-US" altLang="ko-KR" sz="1400" u="sng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공지사항 </a:t>
            </a:r>
            <a:r>
              <a:rPr lang="en-US" altLang="ko-KR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/ </a:t>
            </a:r>
            <a:r>
              <a:rPr lang="ko-KR" altLang="en-US" sz="1050" dirty="0" smtClean="0">
                <a:solidFill>
                  <a:schemeClr val="accent6">
                    <a:lumMod val="50000"/>
                  </a:schemeClr>
                </a:solidFill>
                <a:cs typeface="Aharoni" panose="02010803020104030203" pitchFamily="2" charset="-79"/>
              </a:rPr>
              <a:t>자유게시판</a:t>
            </a:r>
            <a:endParaRPr lang="en-US" altLang="ko-KR" sz="1050" dirty="0">
              <a:solidFill>
                <a:schemeClr val="accent6">
                  <a:lumMod val="50000"/>
                </a:schemeClr>
              </a:solidFill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2033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0537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회원 가입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(JSP)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462" y="770380"/>
            <a:ext cx="4930567" cy="579932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7029" y="445655"/>
            <a:ext cx="4168501" cy="4953429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33761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5663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009882" y="324505"/>
            <a:ext cx="20537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회원 가입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(JSP)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49" y="1528651"/>
            <a:ext cx="10630821" cy="4092295"/>
          </a:xfrm>
          <a:prstGeom prst="rect">
            <a:avLst/>
          </a:prstGeom>
        </p:spPr>
      </p:pic>
      <p:sp>
        <p:nvSpPr>
          <p:cNvPr id="9" name="모서리가 둥근 직사각형 8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33761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912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22713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7719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회원 가입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en-US" altLang="ko-KR" sz="1600" b="1" i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Action_JSP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267" y="663059"/>
            <a:ext cx="6165114" cy="5563082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ED4AE46D-06F7-4EF4-A0ED-F62BC5323E56}"/>
              </a:ext>
            </a:extLst>
          </p:cNvPr>
          <p:cNvSpPr/>
          <p:nvPr/>
        </p:nvSpPr>
        <p:spPr>
          <a:xfrm>
            <a:off x="8244920" y="4539965"/>
            <a:ext cx="4706625" cy="5674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여기서 받은 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Signup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을 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java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파일로 가져가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데이터베이스에 넣음 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</p:txBody>
      </p:sp>
      <p:cxnSp>
        <p:nvCxnSpPr>
          <p:cNvPr id="21" name="연결선: 구부러짐 40">
            <a:extLst>
              <a:ext uri="{FF2B5EF4-FFF2-40B4-BE49-F238E27FC236}">
                <a16:creationId xmlns:a16="http://schemas.microsoft.com/office/drawing/2014/main" id="{0BC88FCB-2313-4077-87AD-3F94802A3AFE}"/>
              </a:ext>
            </a:extLst>
          </p:cNvPr>
          <p:cNvCxnSpPr>
            <a:cxnSpLocks/>
          </p:cNvCxnSpPr>
          <p:nvPr/>
        </p:nvCxnSpPr>
        <p:spPr>
          <a:xfrm>
            <a:off x="6881309" y="4475288"/>
            <a:ext cx="1222272" cy="221451"/>
          </a:xfrm>
          <a:prstGeom prst="curvedConnector3">
            <a:avLst>
              <a:gd name="adj1" fmla="val 50000"/>
            </a:avLst>
          </a:prstGeom>
          <a:ln w="15875">
            <a:solidFill>
              <a:srgbClr val="28C84E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모서리가 둥근 직사각형 11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33761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860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22713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275107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ko-KR" altLang="en-US" sz="16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회원 가입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코드</a:t>
            </a: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(Java &amp; DB)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871" y="576054"/>
            <a:ext cx="7201524" cy="6187976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469" y="5887647"/>
            <a:ext cx="5688369" cy="736624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1469" y="4505777"/>
            <a:ext cx="1792010" cy="114037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4AE46D-06F7-4EF4-A0ED-F62BC5323E56}"/>
              </a:ext>
            </a:extLst>
          </p:cNvPr>
          <p:cNvSpPr/>
          <p:nvPr/>
        </p:nvSpPr>
        <p:spPr>
          <a:xfrm>
            <a:off x="7087615" y="2617988"/>
            <a:ext cx="4706625" cy="313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여기서 데이터베이스 연결하여 회원정보 들어감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</p:txBody>
      </p:sp>
      <p:cxnSp>
        <p:nvCxnSpPr>
          <p:cNvPr id="13" name="연결선: 구부러짐 40">
            <a:extLst>
              <a:ext uri="{FF2B5EF4-FFF2-40B4-BE49-F238E27FC236}">
                <a16:creationId xmlns:a16="http://schemas.microsoft.com/office/drawing/2014/main" id="{0BC88FCB-2313-4077-87AD-3F94802A3AFE}"/>
              </a:ext>
            </a:extLst>
          </p:cNvPr>
          <p:cNvCxnSpPr>
            <a:cxnSpLocks/>
          </p:cNvCxnSpPr>
          <p:nvPr/>
        </p:nvCxnSpPr>
        <p:spPr>
          <a:xfrm>
            <a:off x="3760408" y="980925"/>
            <a:ext cx="3327207" cy="1832613"/>
          </a:xfrm>
          <a:prstGeom prst="curvedConnector3">
            <a:avLst>
              <a:gd name="adj1" fmla="val 50000"/>
            </a:avLst>
          </a:prstGeom>
          <a:ln w="15875">
            <a:solidFill>
              <a:srgbClr val="28C84E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33761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03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76213" y="180975"/>
            <a:ext cx="11839575" cy="6496050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sx="102000" sy="102000" algn="ct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009882" y="324505"/>
            <a:ext cx="10919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defRPr/>
            </a:pPr>
            <a:r>
              <a:rPr lang="en-US" altLang="ko-KR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Log in_</a:t>
            </a:r>
            <a:r>
              <a:rPr lang="ko-KR" altLang="en-US" sz="16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웹</a:t>
            </a:r>
            <a:endParaRPr lang="ko-KR" altLang="en-US" sz="32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E07B6B4-3219-42BC-84B3-8346EF3DABC6}"/>
              </a:ext>
            </a:extLst>
          </p:cNvPr>
          <p:cNvSpPr>
            <a:spLocks noEditPoints="1"/>
          </p:cNvSpPr>
          <p:nvPr/>
        </p:nvSpPr>
        <p:spPr bwMode="auto">
          <a:xfrm>
            <a:off x="11552745" y="449214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8F021-E857-461F-8B42-A819AC0A62F8}"/>
              </a:ext>
            </a:extLst>
          </p:cNvPr>
          <p:cNvSpPr/>
          <p:nvPr/>
        </p:nvSpPr>
        <p:spPr>
          <a:xfrm>
            <a:off x="11616715" y="356893"/>
            <a:ext cx="177525" cy="177525"/>
          </a:xfrm>
          <a:prstGeom prst="ellipse">
            <a:avLst/>
          </a:prstGeom>
          <a:solidFill>
            <a:srgbClr val="28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57" y="847725"/>
            <a:ext cx="10230532" cy="5801593"/>
          </a:xfrm>
          <a:prstGeom prst="roundRect">
            <a:avLst>
              <a:gd name="adj" fmla="val 376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71030" y="1719262"/>
            <a:ext cx="1138236" cy="2381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6000">
                <a:srgbClr val="28C84E"/>
              </a:gs>
              <a:gs pos="84000">
                <a:srgbClr val="88D95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33761"/>
              </p:ext>
            </p:extLst>
          </p:nvPr>
        </p:nvGraphicFramePr>
        <p:xfrm>
          <a:off x="352424" y="314325"/>
          <a:ext cx="1190625" cy="38147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IN</a:t>
                      </a:r>
                      <a:r>
                        <a:rPr kumimoji="0" lang="en-US" altLang="ko-KR" sz="1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C84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DEX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개요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기능 소개</a:t>
                      </a:r>
                      <a:endParaRPr kumimoji="0" lang="en-US" altLang="ko-KR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haroni" panose="02010803020104030203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충전소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보조금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r>
                        <a:rPr kumimoji="0" lang="ko-KR" altLang="en-US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haroni" panose="02010803020104030203" pitchFamily="2" charset="-79"/>
                        </a:rPr>
                        <a:t>▤ 마무리</a:t>
                      </a:r>
                      <a:endParaRPr lang="ko-KR" altLang="en-US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algn="l" latinLnBrk="1"/>
                      <a:endParaRPr lang="en-US" altLang="ko-KR" sz="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532" y="976366"/>
            <a:ext cx="7669383" cy="582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6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8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1227</Words>
  <Application>Microsoft Office PowerPoint</Application>
  <PresentationFormat>와이드스크린</PresentationFormat>
  <Paragraphs>475</Paragraphs>
  <Slides>40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4" baseType="lpstr">
      <vt:lpstr>Aharoni</vt:lpstr>
      <vt:lpstr>맑은 고딕</vt:lpstr>
      <vt:lpstr>Arial</vt:lpstr>
      <vt:lpstr>18_Office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KB</cp:lastModifiedBy>
  <cp:revision>58</cp:revision>
  <dcterms:created xsi:type="dcterms:W3CDTF">2021-03-29T07:11:29Z</dcterms:created>
  <dcterms:modified xsi:type="dcterms:W3CDTF">2021-06-14T04:27:07Z</dcterms:modified>
</cp:coreProperties>
</file>

<file path=docProps/thumbnail.jpeg>
</file>